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5"/>
  </p:notesMasterIdLst>
  <p:sldIdLst>
    <p:sldId id="256" r:id="rId3"/>
    <p:sldId id="259" r:id="rId4"/>
    <p:sldId id="260" r:id="rId5"/>
    <p:sldId id="308" r:id="rId6"/>
    <p:sldId id="310" r:id="rId7"/>
    <p:sldId id="312" r:id="rId8"/>
    <p:sldId id="335" r:id="rId9"/>
    <p:sldId id="336" r:id="rId10"/>
    <p:sldId id="337" r:id="rId11"/>
    <p:sldId id="324" r:id="rId12"/>
    <p:sldId id="334" r:id="rId13"/>
    <p:sldId id="28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CC0000"/>
    <a:srgbClr val="CC3300"/>
    <a:srgbClr val="A50021"/>
    <a:srgbClr val="F8D501"/>
    <a:srgbClr val="F9DB25"/>
    <a:srgbClr val="FFFFFF"/>
    <a:srgbClr val="000000"/>
    <a:srgbClr val="FFC0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05" autoAdjust="0"/>
    <p:restoredTop sz="86245" autoAdjust="0"/>
  </p:normalViewPr>
  <p:slideViewPr>
    <p:cSldViewPr snapToGrid="0">
      <p:cViewPr varScale="1">
        <p:scale>
          <a:sx n="71" d="100"/>
          <a:sy n="71" d="100"/>
        </p:scale>
        <p:origin x="798"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17682-7832-4F82-B4D0-B3B13DFCF966}" type="datetimeFigureOut">
              <a:rPr lang="en-US" smtClean="0"/>
              <a:t>12/5/2016</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B01A5-E928-47AE-B17A-2B407BA6BCEC}" type="slidenum">
              <a:rPr lang="en-US" smtClean="0"/>
              <a:t>‹#›</a:t>
            </a:fld>
            <a:endParaRPr lang="en-US"/>
          </a:p>
        </p:txBody>
      </p:sp>
    </p:spTree>
    <p:extLst>
      <p:ext uri="{BB962C8B-B14F-4D97-AF65-F5344CB8AC3E}">
        <p14:creationId xmlns:p14="http://schemas.microsoft.com/office/powerpoint/2010/main" val="1354695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6DB01A5-E928-47AE-B17A-2B407BA6BCEC}" type="slidenum">
              <a:rPr lang="en-US" smtClean="0"/>
              <a:t>1</a:t>
            </a:fld>
            <a:endParaRPr lang="en-US"/>
          </a:p>
        </p:txBody>
      </p:sp>
    </p:spTree>
    <p:extLst>
      <p:ext uri="{BB962C8B-B14F-4D97-AF65-F5344CB8AC3E}">
        <p14:creationId xmlns:p14="http://schemas.microsoft.com/office/powerpoint/2010/main" val="4162730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76DB01A5-E928-47AE-B17A-2B407BA6BCEC}" type="slidenum">
              <a:rPr lang="en-US" smtClean="0"/>
              <a:t>2</a:t>
            </a:fld>
            <a:endParaRPr lang="en-US"/>
          </a:p>
        </p:txBody>
      </p:sp>
    </p:spTree>
    <p:extLst>
      <p:ext uri="{BB962C8B-B14F-4D97-AF65-F5344CB8AC3E}">
        <p14:creationId xmlns:p14="http://schemas.microsoft.com/office/powerpoint/2010/main" val="27123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6B87662-A8A1-4EA3-8B05-F71A5A151FF2}" type="slidenum">
              <a:rPr lang="zh-CN" altLang="en-US" smtClean="0"/>
              <a:pPr/>
              <a:t>3</a:t>
            </a:fld>
            <a:endParaRPr lang="zh-CN" altLang="en-US" dirty="0"/>
          </a:p>
        </p:txBody>
      </p:sp>
    </p:spTree>
    <p:extLst>
      <p:ext uri="{BB962C8B-B14F-4D97-AF65-F5344CB8AC3E}">
        <p14:creationId xmlns:p14="http://schemas.microsoft.com/office/powerpoint/2010/main" val="328932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buFont typeface="Wingdings" panose="05000000000000000000" pitchFamily="2" charset="2"/>
              <a:buChar char="ü"/>
            </a:pPr>
            <a:r>
              <a:rPr lang="zh-CN" altLang="en-US" sz="1050" dirty="0" smtClean="0">
                <a:latin typeface="Microsoft YaHei" panose="020B0503020204020204" pitchFamily="34" charset="-122"/>
                <a:ea typeface="Microsoft YaHei" panose="020B0503020204020204" pitchFamily="34" charset="-122"/>
              </a:rPr>
              <a:t> XDC数据中心采用业界最高标准设计，建造。真正采用</a:t>
            </a:r>
            <a:r>
              <a:rPr lang="en-US" altLang="zh-CN" sz="1050" dirty="0" smtClean="0">
                <a:latin typeface="Microsoft YaHei" panose="020B0503020204020204" pitchFamily="34" charset="-122"/>
                <a:ea typeface="Microsoft YaHei" panose="020B0503020204020204" pitchFamily="34" charset="-122"/>
              </a:rPr>
              <a:t>Uptime tier4 </a:t>
            </a:r>
            <a:r>
              <a:rPr lang="zh-CN" altLang="en-US" sz="1050" dirty="0" smtClean="0">
                <a:latin typeface="Microsoft YaHei" panose="020B0503020204020204" pitchFamily="34" charset="-122"/>
                <a:ea typeface="Microsoft YaHei" panose="020B0503020204020204" pitchFamily="34" charset="-122"/>
              </a:rPr>
              <a:t>标准</a:t>
            </a:r>
            <a:endParaRPr lang="en-US" altLang="zh-CN" sz="1050" dirty="0" smtClean="0">
              <a:latin typeface="Microsoft YaHei" panose="020B0503020204020204" pitchFamily="34" charset="-122"/>
              <a:ea typeface="Microsoft YaHei" panose="020B0503020204020204" pitchFamily="34" charset="-122"/>
            </a:endParaRPr>
          </a:p>
          <a:p>
            <a:r>
              <a:rPr lang="zh-CN" altLang="en-US" sz="1050" dirty="0" smtClean="0">
                <a:latin typeface="Microsoft YaHei" panose="020B0503020204020204" pitchFamily="34" charset="-122"/>
                <a:ea typeface="Microsoft YaHei" panose="020B0503020204020204" pitchFamily="34" charset="-122"/>
              </a:rPr>
              <a:t>    设计，建造，运营，并且是全亚洲唯一一个通过</a:t>
            </a:r>
            <a:r>
              <a:rPr lang="en-US" altLang="zh-CN" sz="1050" dirty="0" smtClean="0">
                <a:latin typeface="Microsoft YaHei" panose="020B0503020204020204" pitchFamily="34" charset="-122"/>
                <a:ea typeface="Microsoft YaHei" panose="020B0503020204020204" pitchFamily="34" charset="-122"/>
              </a:rPr>
              <a:t>T4 </a:t>
            </a:r>
            <a:r>
              <a:rPr lang="zh-CN" altLang="en-US" sz="1050" dirty="0" smtClean="0">
                <a:latin typeface="Microsoft YaHei" panose="020B0503020204020204" pitchFamily="34" charset="-122"/>
                <a:ea typeface="Microsoft YaHei" panose="020B0503020204020204" pitchFamily="34" charset="-122"/>
              </a:rPr>
              <a:t>认证标准的数据中心。</a:t>
            </a:r>
            <a:endParaRPr lang="en-US" altLang="zh-CN" sz="1050" dirty="0" smtClean="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ü"/>
            </a:pPr>
            <a:r>
              <a:rPr lang="en-US" altLang="zh-CN" sz="1050" dirty="0" smtClean="0">
                <a:latin typeface="Microsoft YaHei" panose="020B0503020204020204" pitchFamily="34" charset="-122"/>
                <a:ea typeface="Microsoft YaHei" panose="020B0503020204020204" pitchFamily="34" charset="-122"/>
              </a:rPr>
              <a:t> </a:t>
            </a:r>
            <a:r>
              <a:rPr lang="zh-CN" altLang="en-US" sz="1050" dirty="0" smtClean="0">
                <a:latin typeface="Microsoft YaHei" panose="020B0503020204020204" pitchFamily="34" charset="-122"/>
                <a:ea typeface="Microsoft YaHei" panose="020B0503020204020204" pitchFamily="34" charset="-122"/>
              </a:rPr>
              <a:t>数据中心采用最新的技术，按第三代数据中心的特点建造。第三代数据中心</a:t>
            </a:r>
            <a:endParaRPr lang="en-US" altLang="zh-CN" sz="1050" dirty="0" smtClean="0">
              <a:latin typeface="Microsoft YaHei" panose="020B0503020204020204" pitchFamily="34" charset="-122"/>
              <a:ea typeface="Microsoft YaHei" panose="020B0503020204020204" pitchFamily="34" charset="-122"/>
            </a:endParaRPr>
          </a:p>
          <a:p>
            <a:r>
              <a:rPr lang="en-US" altLang="zh-CN" sz="1050" dirty="0" smtClean="0">
                <a:latin typeface="Microsoft YaHei" panose="020B0503020204020204" pitchFamily="34" charset="-122"/>
                <a:ea typeface="Microsoft YaHei" panose="020B0503020204020204" pitchFamily="34" charset="-122"/>
              </a:rPr>
              <a:t>     </a:t>
            </a:r>
            <a:r>
              <a:rPr lang="zh-CN" altLang="en-US" sz="1050" dirty="0" smtClean="0">
                <a:latin typeface="Microsoft YaHei" panose="020B0503020204020204" pitchFamily="34" charset="-122"/>
                <a:ea typeface="Microsoft YaHei" panose="020B0503020204020204" pitchFamily="34" charset="-122"/>
              </a:rPr>
              <a:t>特点是，高效，节能，环保，高容量，高密度，高可用，高性能，所有设计</a:t>
            </a:r>
            <a:endParaRPr lang="en-US" altLang="zh-CN" sz="1050" dirty="0" smtClean="0">
              <a:latin typeface="Microsoft YaHei" panose="020B0503020204020204" pitchFamily="34" charset="-122"/>
              <a:ea typeface="Microsoft YaHei" panose="020B0503020204020204" pitchFamily="34" charset="-122"/>
            </a:endParaRPr>
          </a:p>
          <a:p>
            <a:r>
              <a:rPr lang="en-US" altLang="zh-CN" sz="1050" dirty="0" smtClean="0">
                <a:latin typeface="Microsoft YaHei" panose="020B0503020204020204" pitchFamily="34" charset="-122"/>
                <a:ea typeface="Microsoft YaHei" panose="020B0503020204020204" pitchFamily="34" charset="-122"/>
              </a:rPr>
              <a:t>     </a:t>
            </a:r>
            <a:r>
              <a:rPr lang="zh-CN" altLang="en-US" sz="1050" dirty="0" smtClean="0">
                <a:latin typeface="Microsoft YaHei" panose="020B0503020204020204" pitchFamily="34" charset="-122"/>
                <a:ea typeface="Microsoft YaHei" panose="020B0503020204020204" pitchFamily="34" charset="-122"/>
              </a:rPr>
              <a:t>单元均采用模块化设计。</a:t>
            </a:r>
            <a:endParaRPr lang="zh-CN" altLang="en-US" sz="1050" dirty="0">
              <a:latin typeface="Microsoft YaHei" panose="020B0503020204020204" pitchFamily="34" charset="-122"/>
              <a:ea typeface="Microsoft YaHei" panose="020B0503020204020204" pitchFamily="34" charset="-122"/>
            </a:endParaRPr>
          </a:p>
        </p:txBody>
      </p:sp>
      <p:sp>
        <p:nvSpPr>
          <p:cNvPr id="4" name="灯片编号占位符 3"/>
          <p:cNvSpPr>
            <a:spLocks noGrp="1"/>
          </p:cNvSpPr>
          <p:nvPr>
            <p:ph type="sldNum" sz="quarter" idx="10"/>
          </p:nvPr>
        </p:nvSpPr>
        <p:spPr/>
        <p:txBody>
          <a:bodyPr/>
          <a:lstStyle/>
          <a:p>
            <a:fld id="{76DB01A5-E928-47AE-B17A-2B407BA6BCEC}" type="slidenum">
              <a:rPr lang="en-US" smtClean="0"/>
              <a:t>7</a:t>
            </a:fld>
            <a:endParaRPr lang="en-US"/>
          </a:p>
        </p:txBody>
      </p:sp>
    </p:spTree>
    <p:extLst>
      <p:ext uri="{BB962C8B-B14F-4D97-AF65-F5344CB8AC3E}">
        <p14:creationId xmlns:p14="http://schemas.microsoft.com/office/powerpoint/2010/main" val="3603996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smtClean="0"/>
              <a:t> </a:t>
            </a:r>
            <a:r>
              <a:rPr lang="en-US" altLang="zh-CN" sz="1200" b="1" dirty="0" smtClean="0">
                <a:latin typeface="微软雅黑" panose="020B0503020204020204" pitchFamily="34" charset="-122"/>
                <a:ea typeface="微软雅黑" panose="020B0503020204020204" pitchFamily="34" charset="-122"/>
              </a:rPr>
              <a:t>XDC+</a:t>
            </a:r>
            <a:r>
              <a:rPr lang="zh-CN" altLang="en-US" sz="1200" b="1" dirty="0" smtClean="0">
                <a:latin typeface="微软雅黑" panose="020B0503020204020204" pitchFamily="34" charset="-122"/>
                <a:ea typeface="微软雅黑" panose="020B0503020204020204" pitchFamily="34" charset="-122"/>
              </a:rPr>
              <a:t>可以给用户提供成熟的两地三中心的解决方案以及云数据中心的解决方案。</a:t>
            </a:r>
            <a:endParaRPr lang="en-US" altLang="zh-CN" sz="1200" b="1" dirty="0" smtClean="0">
              <a:latin typeface="微软雅黑" panose="020B0503020204020204" pitchFamily="34" charset="-122"/>
              <a:ea typeface="微软雅黑" panose="020B0503020204020204" pitchFamily="34" charset="-122"/>
            </a:endParaRPr>
          </a:p>
          <a:p>
            <a:r>
              <a:rPr lang="en-US" altLang="zh-CN" sz="1200" b="1" dirty="0" smtClean="0">
                <a:latin typeface="微软雅黑" panose="020B0503020204020204" pitchFamily="34" charset="-122"/>
                <a:ea typeface="微软雅黑" panose="020B0503020204020204" pitchFamily="34" charset="-122"/>
              </a:rPr>
              <a:t>     XDC+</a:t>
            </a:r>
            <a:r>
              <a:rPr lang="zh-CN" altLang="en-US" sz="1200" b="1" dirty="0" smtClean="0">
                <a:latin typeface="微软雅黑" panose="020B0503020204020204" pitchFamily="34" charset="-122"/>
                <a:ea typeface="微软雅黑" panose="020B0503020204020204" pitchFamily="34" charset="-122"/>
              </a:rPr>
              <a:t>的专业服务团队提供运维，专家服务团队提供咨询，用户的数据安全可得到</a:t>
            </a:r>
            <a:r>
              <a:rPr lang="en-US" altLang="zh-CN" sz="1200" b="1" dirty="0" smtClean="0">
                <a:latin typeface="微软雅黑" panose="020B0503020204020204" pitchFamily="34" charset="-122"/>
                <a:ea typeface="微软雅黑" panose="020B0503020204020204" pitchFamily="34" charset="-122"/>
              </a:rPr>
              <a:t>100%</a:t>
            </a:r>
            <a:r>
              <a:rPr lang="zh-CN" altLang="en-US" sz="1200" b="1" dirty="0" smtClean="0">
                <a:latin typeface="微软雅黑" panose="020B0503020204020204" pitchFamily="34" charset="-122"/>
                <a:ea typeface="微软雅黑" panose="020B0503020204020204" pitchFamily="34" charset="-122"/>
              </a:rPr>
              <a:t>的保障。</a:t>
            </a:r>
            <a:endParaRPr lang="en-US" sz="1200" dirty="0" smtClean="0"/>
          </a:p>
          <a:p>
            <a:endParaRPr lang="en-US" dirty="0"/>
          </a:p>
        </p:txBody>
      </p:sp>
      <p:sp>
        <p:nvSpPr>
          <p:cNvPr id="4" name="灯片编号占位符 3"/>
          <p:cNvSpPr>
            <a:spLocks noGrp="1"/>
          </p:cNvSpPr>
          <p:nvPr>
            <p:ph type="sldNum" sz="quarter" idx="10"/>
          </p:nvPr>
        </p:nvSpPr>
        <p:spPr/>
        <p:txBody>
          <a:bodyPr/>
          <a:lstStyle/>
          <a:p>
            <a:fld id="{76DB01A5-E928-47AE-B17A-2B407BA6BCEC}" type="slidenum">
              <a:rPr lang="en-US" smtClean="0"/>
              <a:t>10</a:t>
            </a:fld>
            <a:endParaRPr lang="en-US"/>
          </a:p>
        </p:txBody>
      </p:sp>
    </p:spTree>
    <p:extLst>
      <p:ext uri="{BB962C8B-B14F-4D97-AF65-F5344CB8AC3E}">
        <p14:creationId xmlns:p14="http://schemas.microsoft.com/office/powerpoint/2010/main" val="4179563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DB01A5-E928-47AE-B17A-2B407BA6BCEC}" type="slidenum">
              <a:rPr lang="en-US" smtClean="0"/>
              <a:t>11</a:t>
            </a:fld>
            <a:endParaRPr lang="en-US"/>
          </a:p>
        </p:txBody>
      </p:sp>
    </p:spTree>
    <p:extLst>
      <p:ext uri="{BB962C8B-B14F-4D97-AF65-F5344CB8AC3E}">
        <p14:creationId xmlns:p14="http://schemas.microsoft.com/office/powerpoint/2010/main" val="291813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611E05AF-2505-4BD0-89BE-539ED31E69E4}"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11445708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1E05AF-2505-4BD0-89BE-539ED31E69E4}"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120224519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611E05AF-2505-4BD0-89BE-539ED31E69E4}"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16885359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611E05AF-2505-4BD0-89BE-539ED31E69E4}"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1516283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6777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25586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B4341C26-D7C0-4748-93F3-ECCFB197E4EC}"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3887177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B4341C26-D7C0-4748-93F3-ECCFB197E4EC}"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564944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4341C26-D7C0-4748-93F3-ECCFB197E4EC}"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2280153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B4341C26-D7C0-4748-93F3-ECCFB197E4EC}"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831569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B4341C26-D7C0-4748-93F3-ECCFB197E4EC}" type="datetimeFigureOut">
              <a:rPr lang="en-US" smtClean="0"/>
              <a:t>12/5/2016</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252846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611E05AF-2505-4BD0-89BE-539ED31E69E4}"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29909843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B4341C26-D7C0-4748-93F3-ECCFB197E4EC}" type="datetimeFigureOut">
              <a:rPr lang="en-US" smtClean="0"/>
              <a:t>12/5/2016</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3606090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4341C26-D7C0-4748-93F3-ECCFB197E4EC}" type="datetimeFigureOut">
              <a:rPr lang="en-US" smtClean="0"/>
              <a:t>12/5/2016</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1407818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341C26-D7C0-4748-93F3-ECCFB197E4EC}"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2730248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341C26-D7C0-4748-93F3-ECCFB197E4EC}"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266224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B4341C26-D7C0-4748-93F3-ECCFB197E4EC}"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2424331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B4341C26-D7C0-4748-93F3-ECCFB197E4EC}"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9EA32E26-A40B-4CB1-A6F0-BE27FBEB2449}" type="slidenum">
              <a:rPr lang="en-US" smtClean="0"/>
              <a:t>‹#›</a:t>
            </a:fld>
            <a:endParaRPr lang="en-US"/>
          </a:p>
        </p:txBody>
      </p:sp>
    </p:spTree>
    <p:extLst>
      <p:ext uri="{BB962C8B-B14F-4D97-AF65-F5344CB8AC3E}">
        <p14:creationId xmlns:p14="http://schemas.microsoft.com/office/powerpoint/2010/main" val="375454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11E05AF-2505-4BD0-89BE-539ED31E69E4}" type="datetimeFigureOut">
              <a:rPr lang="en-US" smtClean="0"/>
              <a:t>12/5/2016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23468062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611E05AF-2505-4BD0-89BE-539ED31E69E4}"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23463108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611E05AF-2505-4BD0-89BE-539ED31E69E4}" type="datetimeFigureOut">
              <a:rPr lang="en-US" smtClean="0"/>
              <a:t>12/5/2016</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3793679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611E05AF-2505-4BD0-89BE-539ED31E69E4}" type="datetimeFigureOut">
              <a:rPr lang="en-US" smtClean="0"/>
              <a:t>12/5/2016</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2249174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226153" y="6356350"/>
            <a:ext cx="2297424" cy="375809"/>
          </a:xfrm>
          <a:prstGeom prst="rect">
            <a:avLst/>
          </a:prstGeom>
        </p:spPr>
        <p:txBody>
          <a:bodyPr wrap="none">
            <a:spAutoFit/>
          </a:bodyPr>
          <a:lstStyle/>
          <a:p>
            <a:pPr marL="342900" lvl="0" indent="-342900" fontAlgn="base">
              <a:lnSpc>
                <a:spcPct val="110000"/>
              </a:lnSpc>
              <a:spcBef>
                <a:spcPct val="0"/>
              </a:spcBef>
              <a:spcAft>
                <a:spcPct val="0"/>
              </a:spcAft>
            </a:pPr>
            <a:r>
              <a:rPr lang="en-US" altLang="zh-CN" sz="1800" b="1" kern="0" dirty="0" smtClean="0">
                <a:solidFill>
                  <a:schemeClr val="bg1">
                    <a:lumMod val="65000"/>
                  </a:schemeClr>
                </a:solidFill>
                <a:latin typeface="微软雅黑" panose="020B0503020204020204" pitchFamily="34" charset="-122"/>
                <a:ea typeface="微软雅黑" panose="020B0503020204020204" pitchFamily="34" charset="-122"/>
              </a:rPr>
              <a:t>www.xdcplus.com</a:t>
            </a:r>
            <a:endParaRPr lang="en-US" altLang="zh-CN" sz="1800" b="1" kern="0" dirty="0">
              <a:solidFill>
                <a:schemeClr val="bg1">
                  <a:lumMod val="6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153" y="244382"/>
            <a:ext cx="1224093" cy="346105"/>
          </a:xfrm>
          <a:prstGeom prst="rect">
            <a:avLst/>
          </a:prstGeom>
        </p:spPr>
      </p:pic>
      <p:sp>
        <p:nvSpPr>
          <p:cNvPr id="8" name="任意多边形 7"/>
          <p:cNvSpPr/>
          <p:nvPr/>
        </p:nvSpPr>
        <p:spPr>
          <a:xfrm rot="10800000">
            <a:off x="10447060" y="5879883"/>
            <a:ext cx="1477920" cy="868601"/>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p>
        </p:txBody>
      </p:sp>
      <p:sp>
        <p:nvSpPr>
          <p:cNvPr id="9" name="文本框 56"/>
          <p:cNvSpPr txBox="1"/>
          <p:nvPr/>
        </p:nvSpPr>
        <p:spPr>
          <a:xfrm>
            <a:off x="10227658" y="5937785"/>
            <a:ext cx="1964342" cy="435289"/>
          </a:xfrm>
          <a:prstGeom prst="rect">
            <a:avLst/>
          </a:prstGeom>
          <a:noFill/>
        </p:spPr>
        <p:txBody>
          <a:bodyPr wrap="square" rtlCol="0">
            <a:noAutofit/>
          </a:bodyPr>
          <a:lstStyle/>
          <a:p>
            <a:pPr marL="0" marR="0" algn="ctr">
              <a:spcBef>
                <a:spcPts val="0"/>
              </a:spcBef>
              <a:spcAft>
                <a:spcPts val="0"/>
              </a:spcAft>
            </a:pPr>
            <a:r>
              <a:rPr lang="en-US" sz="1000" b="0" kern="1200" dirty="0">
                <a:solidFill>
                  <a:srgbClr val="FFFFFF"/>
                </a:solidFill>
                <a:effectLst/>
                <a:latin typeface="方正兰亭粗黑_GBK"/>
                <a:ea typeface="SimSun" panose="02010600030101010101" pitchFamily="2" charset="-122"/>
                <a:cs typeface="Times New Roman" panose="02020603050405020304" pitchFamily="18" charset="0"/>
              </a:rPr>
              <a:t>NOT ONLY</a:t>
            </a:r>
            <a:endParaRPr lang="en-US" sz="1000" b="0" dirty="0">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000" b="1" kern="1200" dirty="0">
                <a:solidFill>
                  <a:srgbClr val="FFFFFF"/>
                </a:solidFill>
                <a:effectLst/>
                <a:latin typeface="Arial" panose="020B0604020202020204" pitchFamily="34" charset="0"/>
                <a:ea typeface="SimSun" panose="02010600030101010101" pitchFamily="2" charset="-122"/>
              </a:rPr>
              <a:t>INFRASTRUCTURE</a:t>
            </a:r>
            <a:endParaRPr lang="en-US" sz="1000" b="1" dirty="0">
              <a:effectLst/>
              <a:latin typeface="Times New Roman" panose="02020603050405020304" pitchFamily="18" charset="0"/>
              <a:ea typeface="SimSun" panose="02010600030101010101" pitchFamily="2" charset="-122"/>
            </a:endParaRPr>
          </a:p>
        </p:txBody>
      </p:sp>
      <p:cxnSp>
        <p:nvCxnSpPr>
          <p:cNvPr id="10" name="直接连接符 9"/>
          <p:cNvCxnSpPr/>
          <p:nvPr/>
        </p:nvCxnSpPr>
        <p:spPr>
          <a:xfrm>
            <a:off x="10541618" y="6304168"/>
            <a:ext cx="1297726"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 name="文本框 58"/>
          <p:cNvSpPr txBox="1"/>
          <p:nvPr/>
        </p:nvSpPr>
        <p:spPr>
          <a:xfrm>
            <a:off x="10405957" y="6295355"/>
            <a:ext cx="1616086" cy="308851"/>
          </a:xfrm>
          <a:prstGeom prst="rect">
            <a:avLst/>
          </a:prstGeom>
          <a:noFill/>
        </p:spPr>
        <p:txBody>
          <a:bodyPr wrap="square" rtlCol="0">
            <a:noAutofit/>
          </a:bodyPr>
          <a:lstStyle/>
          <a:p>
            <a:pPr marL="0" marR="0" algn="ctr">
              <a:lnSpc>
                <a:spcPct val="107000"/>
              </a:lnSpc>
              <a:spcBef>
                <a:spcPts val="0"/>
              </a:spcBef>
              <a:spcAft>
                <a:spcPts val="800"/>
              </a:spcAft>
            </a:pPr>
            <a:r>
              <a:rPr lang="zh-CN" altLang="en-US" sz="1100" b="1" dirty="0" smtClean="0">
                <a:solidFill>
                  <a:srgbClr val="FFFFFF"/>
                </a:solidFill>
                <a:effectLst/>
                <a:latin typeface="Microsoft YaHei" panose="020B0503020204020204" pitchFamily="34" charset="-122"/>
                <a:ea typeface="Microsoft YaHei" panose="020B0503020204020204" pitchFamily="34" charset="-122"/>
                <a:cs typeface="Times New Roman" panose="02020603050405020304" pitchFamily="18" charset="0"/>
              </a:rPr>
              <a:t>不止是数据中心</a:t>
            </a:r>
            <a:endParaRPr lang="en-US" sz="1600" dirty="0">
              <a:effectLst/>
              <a:latin typeface="Times New Roman" panose="02020603050405020304" pitchFamily="18" charset="0"/>
              <a:ea typeface="SimSun" panose="02010600030101010101" pitchFamily="2" charset="-122"/>
            </a:endParaRPr>
          </a:p>
        </p:txBody>
      </p:sp>
      <p:cxnSp>
        <p:nvCxnSpPr>
          <p:cNvPr id="12" name="直接连接符 11"/>
          <p:cNvCxnSpPr/>
          <p:nvPr userDrawn="1"/>
        </p:nvCxnSpPr>
        <p:spPr>
          <a:xfrm>
            <a:off x="60320" y="746320"/>
            <a:ext cx="1207008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userDrawn="1"/>
        </p:nvGrpSpPr>
        <p:grpSpPr>
          <a:xfrm>
            <a:off x="10916529" y="655906"/>
            <a:ext cx="399253" cy="90414"/>
            <a:chOff x="8503167" y="4443106"/>
            <a:chExt cx="4884020" cy="2414894"/>
          </a:xfrm>
        </p:grpSpPr>
        <p:sp>
          <p:nvSpPr>
            <p:cNvPr id="25" name="等腰三角形 24"/>
            <p:cNvSpPr/>
            <p:nvPr/>
          </p:nvSpPr>
          <p:spPr>
            <a:xfrm>
              <a:off x="8503167" y="4443106"/>
              <a:ext cx="4884020"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8503210" y="4443106"/>
              <a:ext cx="2442006"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11242708" y="633303"/>
            <a:ext cx="499066" cy="113017"/>
            <a:chOff x="4956670" y="4443106"/>
            <a:chExt cx="4884016" cy="2414894"/>
          </a:xfrm>
        </p:grpSpPr>
        <p:sp>
          <p:nvSpPr>
            <p:cNvPr id="23" name="等腰三角形 22"/>
            <p:cNvSpPr/>
            <p:nvPr/>
          </p:nvSpPr>
          <p:spPr>
            <a:xfrm>
              <a:off x="4956670" y="4443106"/>
              <a:ext cx="4884016"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userDrawn="1"/>
        </p:nvGrpSpPr>
        <p:grpSpPr>
          <a:xfrm>
            <a:off x="11670759" y="714156"/>
            <a:ext cx="142030" cy="32164"/>
            <a:chOff x="4956670" y="4443106"/>
            <a:chExt cx="4884016" cy="2414894"/>
          </a:xfrm>
        </p:grpSpPr>
        <p:sp>
          <p:nvSpPr>
            <p:cNvPr id="19" name="等腰三角形 18"/>
            <p:cNvSpPr/>
            <p:nvPr/>
          </p:nvSpPr>
          <p:spPr>
            <a:xfrm>
              <a:off x="4956670" y="4443106"/>
              <a:ext cx="4884016"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userDrawn="1"/>
        </p:nvGrpSpPr>
        <p:grpSpPr>
          <a:xfrm>
            <a:off x="2093201" y="608207"/>
            <a:ext cx="396976" cy="135796"/>
            <a:chOff x="2093201" y="608207"/>
            <a:chExt cx="396976" cy="135796"/>
          </a:xfrm>
        </p:grpSpPr>
        <p:sp>
          <p:nvSpPr>
            <p:cNvPr id="41" name="等腰三角形 40"/>
            <p:cNvSpPr/>
            <p:nvPr/>
          </p:nvSpPr>
          <p:spPr>
            <a:xfrm flipH="1">
              <a:off x="2093201" y="608207"/>
              <a:ext cx="396976" cy="135795"/>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nvSpPr>
          <p:spPr>
            <a:xfrm flipH="1">
              <a:off x="2288844" y="608207"/>
              <a:ext cx="198488" cy="135796"/>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userDrawn="1"/>
        </p:nvGrpSpPr>
        <p:grpSpPr>
          <a:xfrm flipH="1">
            <a:off x="1542448" y="536254"/>
            <a:ext cx="688657" cy="210064"/>
            <a:chOff x="4956670" y="4443106"/>
            <a:chExt cx="4884016" cy="2414894"/>
          </a:xfrm>
        </p:grpSpPr>
        <p:sp>
          <p:nvSpPr>
            <p:cNvPr id="39" name="等腰三角形 38"/>
            <p:cNvSpPr/>
            <p:nvPr/>
          </p:nvSpPr>
          <p:spPr>
            <a:xfrm>
              <a:off x="4956670" y="4443106"/>
              <a:ext cx="4884016"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userDrawn="1"/>
        </p:nvGrpSpPr>
        <p:grpSpPr>
          <a:xfrm flipH="1">
            <a:off x="1418596" y="686534"/>
            <a:ext cx="195986" cy="59783"/>
            <a:chOff x="4956670" y="4443106"/>
            <a:chExt cx="4884016" cy="2414894"/>
          </a:xfrm>
        </p:grpSpPr>
        <p:sp>
          <p:nvSpPr>
            <p:cNvPr id="35" name="等腰三角形 34"/>
            <p:cNvSpPr/>
            <p:nvPr/>
          </p:nvSpPr>
          <p:spPr>
            <a:xfrm>
              <a:off x="4956670" y="4443106"/>
              <a:ext cx="4884016"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userDrawn="1"/>
        </p:nvGrpSpPr>
        <p:grpSpPr>
          <a:xfrm>
            <a:off x="10916529" y="5744420"/>
            <a:ext cx="499066" cy="113017"/>
            <a:chOff x="4956670" y="4443106"/>
            <a:chExt cx="4884016" cy="2414894"/>
          </a:xfrm>
        </p:grpSpPr>
        <p:sp>
          <p:nvSpPr>
            <p:cNvPr id="30" name="等腰三角形 29"/>
            <p:cNvSpPr/>
            <p:nvPr/>
          </p:nvSpPr>
          <p:spPr>
            <a:xfrm>
              <a:off x="4956670" y="4443106"/>
              <a:ext cx="4884016" cy="241489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73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75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1000"/>
                                        <p:tgtEl>
                                          <p:spTgt spid="16"/>
                                        </p:tgtEl>
                                      </p:cBhvr>
                                    </p:animEffect>
                                  </p:childTnLst>
                                </p:cTn>
                              </p:par>
                              <p:par>
                                <p:cTn id="17" presetID="45" presetClass="entr" presetSubtype="0" repeatCount="indefinite"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0"/>
                                        <p:tgtEl>
                                          <p:spTgt spid="29"/>
                                        </p:tgtEl>
                                      </p:cBhvr>
                                    </p:animEffect>
                                    <p:anim calcmode="lin" valueType="num">
                                      <p:cBhvr>
                                        <p:cTn id="20" dur="10000" fill="hold"/>
                                        <p:tgtEl>
                                          <p:spTgt spid="29"/>
                                        </p:tgtEl>
                                        <p:attrNameLst>
                                          <p:attrName>ppt_w</p:attrName>
                                        </p:attrNameLst>
                                      </p:cBhvr>
                                      <p:tavLst>
                                        <p:tav tm="0" fmla="#ppt_w*sin(2.5*pi*$)">
                                          <p:val>
                                            <p:fltVal val="0"/>
                                          </p:val>
                                        </p:tav>
                                        <p:tav tm="100000">
                                          <p:val>
                                            <p:fltVal val="1"/>
                                          </p:val>
                                        </p:tav>
                                      </p:tavLst>
                                    </p:anim>
                                    <p:anim calcmode="lin" valueType="num">
                                      <p:cBhvr>
                                        <p:cTn id="21" dur="10000" fill="hold"/>
                                        <p:tgtEl>
                                          <p:spTgt spid="29"/>
                                        </p:tgtEl>
                                        <p:attrNameLst>
                                          <p:attrName>ppt_h</p:attrName>
                                        </p:attrNameLst>
                                      </p:cBhvr>
                                      <p:tavLst>
                                        <p:tav tm="0">
                                          <p:val>
                                            <p:strVal val="#ppt_h"/>
                                          </p:val>
                                        </p:tav>
                                        <p:tav tm="100000">
                                          <p:val>
                                            <p:strVal val="#ppt_h"/>
                                          </p:val>
                                        </p:tav>
                                      </p:tavLst>
                                    </p:anim>
                                  </p:childTnLst>
                                </p:cTn>
                              </p:par>
                              <p:par>
                                <p:cTn id="22" presetID="45" presetClass="entr" presetSubtype="0" repeatCount="indefinite"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0"/>
                                        <p:tgtEl>
                                          <p:spTgt spid="2"/>
                                        </p:tgtEl>
                                      </p:cBhvr>
                                    </p:animEffect>
                                    <p:anim calcmode="lin" valueType="num">
                                      <p:cBhvr>
                                        <p:cTn id="25" dur="10000" fill="hold"/>
                                        <p:tgtEl>
                                          <p:spTgt spid="2"/>
                                        </p:tgtEl>
                                        <p:attrNameLst>
                                          <p:attrName>ppt_w</p:attrName>
                                        </p:attrNameLst>
                                      </p:cBhvr>
                                      <p:tavLst>
                                        <p:tav tm="0" fmla="#ppt_w*sin(2.5*pi*$)">
                                          <p:val>
                                            <p:fltVal val="0"/>
                                          </p:val>
                                        </p:tav>
                                        <p:tav tm="100000">
                                          <p:val>
                                            <p:fltVal val="1"/>
                                          </p:val>
                                        </p:tav>
                                      </p:tavLst>
                                    </p:anim>
                                    <p:anim calcmode="lin" valueType="num">
                                      <p:cBhvr>
                                        <p:cTn id="26" dur="10000" fill="hold"/>
                                        <p:tgtEl>
                                          <p:spTgt spid="2"/>
                                        </p:tgtEl>
                                        <p:attrNameLst>
                                          <p:attrName>ppt_h</p:attrName>
                                        </p:attrNameLst>
                                      </p:cBhvr>
                                      <p:tavLst>
                                        <p:tav tm="0">
                                          <p:val>
                                            <p:strVal val="#ppt_h"/>
                                          </p:val>
                                        </p:tav>
                                        <p:tav tm="100000">
                                          <p:val>
                                            <p:strVal val="#ppt_h"/>
                                          </p:val>
                                        </p:tav>
                                      </p:tavLst>
                                    </p:anim>
                                  </p:childTnLst>
                                </p:cTn>
                              </p:par>
                              <p:par>
                                <p:cTn id="27" presetID="26" presetClass="emph" presetSubtype="0" fill="hold" grpId="0" nodeType="withEffect">
                                  <p:stCondLst>
                                    <p:cond delay="0"/>
                                  </p:stCondLst>
                                  <p:childTnLst>
                                    <p:animEffect transition="out" filter="fade">
                                      <p:cBhvr>
                                        <p:cTn id="28" dur="2000" tmFilter="0, 0; .2, .5; .8, .5; 1, 0"/>
                                        <p:tgtEl>
                                          <p:spTgt spid="11"/>
                                        </p:tgtEl>
                                      </p:cBhvr>
                                    </p:animEffect>
                                    <p:animScale>
                                      <p:cBhvr>
                                        <p:cTn id="29"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611E05AF-2505-4BD0-89BE-539ED31E69E4}" type="datetimeFigureOut">
              <a:rPr lang="en-US" smtClean="0"/>
              <a:t>12/5/2016</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3368349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11E05AF-2505-4BD0-89BE-539ED31E69E4}" type="datetimeFigureOut">
              <a:rPr lang="en-US" smtClean="0"/>
              <a:t>12/5/2016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2710C2B4-ACA7-4184-A979-2E9ACCE48DF5}" type="slidenum">
              <a:rPr lang="en-US" smtClean="0"/>
              <a:t>‹#›</a:t>
            </a:fld>
            <a:endParaRPr lang="en-US"/>
          </a:p>
        </p:txBody>
      </p:sp>
    </p:spTree>
    <p:extLst>
      <p:ext uri="{BB962C8B-B14F-4D97-AF65-F5344CB8AC3E}">
        <p14:creationId xmlns:p14="http://schemas.microsoft.com/office/powerpoint/2010/main" val="363453706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1E05AF-2505-4BD0-89BE-539ED31E69E4}" type="datetimeFigureOut">
              <a:rPr lang="en-US" smtClean="0"/>
              <a:t>12/5/2016</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0C2B4-ACA7-4184-A979-2E9ACCE48DF5}" type="slidenum">
              <a:rPr lang="en-US" smtClean="0"/>
              <a:t>‹#›</a:t>
            </a:fld>
            <a:endParaRPr lang="en-US"/>
          </a:p>
        </p:txBody>
      </p:sp>
    </p:spTree>
    <p:extLst>
      <p:ext uri="{BB962C8B-B14F-4D97-AF65-F5344CB8AC3E}">
        <p14:creationId xmlns:p14="http://schemas.microsoft.com/office/powerpoint/2010/main" val="3899009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56" r:id="rId9"/>
    <p:sldLayoutId id="2147483657" r:id="rId10"/>
    <p:sldLayoutId id="2147483658" r:id="rId11"/>
    <p:sldLayoutId id="2147483659" r:id="rId12"/>
    <p:sldLayoutId id="2147483660" r:id="rId13"/>
    <p:sldLayoutId id="2147483661"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41C26-D7C0-4748-93F3-ECCFB197E4EC}" type="datetimeFigureOut">
              <a:rPr lang="en-US" smtClean="0"/>
              <a:t>12/5/2016</a:t>
            </a:fld>
            <a:endParaRPr 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32E26-A40B-4CB1-A6F0-BE27FBEB2449}" type="slidenum">
              <a:rPr lang="en-US" smtClean="0"/>
              <a:t>‹#›</a:t>
            </a:fld>
            <a:endParaRPr lang="en-US"/>
          </a:p>
        </p:txBody>
      </p:sp>
    </p:spTree>
    <p:extLst>
      <p:ext uri="{BB962C8B-B14F-4D97-AF65-F5344CB8AC3E}">
        <p14:creationId xmlns:p14="http://schemas.microsoft.com/office/powerpoint/2010/main" val="178301523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848" y="2668658"/>
            <a:ext cx="13135970" cy="4449280"/>
          </a:xfrm>
          <a:prstGeom prst="rect">
            <a:avLst/>
          </a:prstGeom>
        </p:spPr>
      </p:pic>
      <p:sp>
        <p:nvSpPr>
          <p:cNvPr id="32" name="等腰三角形 26"/>
          <p:cNvSpPr/>
          <p:nvPr/>
        </p:nvSpPr>
        <p:spPr>
          <a:xfrm>
            <a:off x="661506" y="1286994"/>
            <a:ext cx="765319" cy="1666124"/>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0 w 765319"/>
              <a:gd name="connsiteY0" fmla="*/ 1666124 h 1666124"/>
              <a:gd name="connsiteX1" fmla="*/ 87385 w 765319"/>
              <a:gd name="connsiteY1" fmla="*/ 0 h 1666124"/>
              <a:gd name="connsiteX2" fmla="*/ 765319 w 765319"/>
              <a:gd name="connsiteY2" fmla="*/ 1285124 h 1666124"/>
              <a:gd name="connsiteX3" fmla="*/ 0 w 765319"/>
              <a:gd name="connsiteY3" fmla="*/ 1666124 h 1666124"/>
            </a:gdLst>
            <a:ahLst/>
            <a:cxnLst>
              <a:cxn ang="0">
                <a:pos x="connsiteX0" y="connsiteY0"/>
              </a:cxn>
              <a:cxn ang="0">
                <a:pos x="connsiteX1" y="connsiteY1"/>
              </a:cxn>
              <a:cxn ang="0">
                <a:pos x="connsiteX2" y="connsiteY2"/>
              </a:cxn>
              <a:cxn ang="0">
                <a:pos x="connsiteX3" y="connsiteY3"/>
              </a:cxn>
            </a:cxnLst>
            <a:rect l="l" t="t" r="r" b="b"/>
            <a:pathLst>
              <a:path w="765319" h="1666124">
                <a:moveTo>
                  <a:pt x="0" y="1666124"/>
                </a:moveTo>
                <a:lnTo>
                  <a:pt x="87385" y="0"/>
                </a:lnTo>
                <a:lnTo>
                  <a:pt x="765319" y="1285124"/>
                </a:lnTo>
                <a:lnTo>
                  <a:pt x="0" y="166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a:off x="1317448" y="582105"/>
            <a:ext cx="1736869" cy="1037474"/>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Lst>
            <a:ahLst/>
            <a:cxnLst>
              <a:cxn ang="0">
                <a:pos x="connsiteX0" y="connsiteY0"/>
              </a:cxn>
              <a:cxn ang="0">
                <a:pos x="connsiteX1" y="connsiteY1"/>
              </a:cxn>
              <a:cxn ang="0">
                <a:pos x="connsiteX2" y="connsiteY2"/>
              </a:cxn>
              <a:cxn ang="0">
                <a:pos x="connsiteX3" y="connsiteY3"/>
              </a:cxn>
            </a:cxnLst>
            <a:rect l="l" t="t" r="r" b="b"/>
            <a:pathLst>
              <a:path w="1736869" h="1037474">
                <a:moveTo>
                  <a:pt x="0" y="1037474"/>
                </a:moveTo>
                <a:lnTo>
                  <a:pt x="601735" y="0"/>
                </a:lnTo>
                <a:lnTo>
                  <a:pt x="1736869" y="294524"/>
                </a:lnTo>
                <a:lnTo>
                  <a:pt x="0" y="10374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26"/>
          <p:cNvSpPr/>
          <p:nvPr/>
        </p:nvSpPr>
        <p:spPr>
          <a:xfrm>
            <a:off x="3093377" y="456189"/>
            <a:ext cx="1184419" cy="1799474"/>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0 w 1184419"/>
              <a:gd name="connsiteY0" fmla="*/ 1037474 h 1799474"/>
              <a:gd name="connsiteX1" fmla="*/ 601735 w 1184419"/>
              <a:gd name="connsiteY1" fmla="*/ 0 h 1799474"/>
              <a:gd name="connsiteX2" fmla="*/ 1184419 w 1184419"/>
              <a:gd name="connsiteY2" fmla="*/ 1799474 h 1799474"/>
              <a:gd name="connsiteX3" fmla="*/ 0 w 1184419"/>
              <a:gd name="connsiteY3" fmla="*/ 1037474 h 1799474"/>
            </a:gdLst>
            <a:ahLst/>
            <a:cxnLst>
              <a:cxn ang="0">
                <a:pos x="connsiteX0" y="connsiteY0"/>
              </a:cxn>
              <a:cxn ang="0">
                <a:pos x="connsiteX1" y="connsiteY1"/>
              </a:cxn>
              <a:cxn ang="0">
                <a:pos x="connsiteX2" y="connsiteY2"/>
              </a:cxn>
              <a:cxn ang="0">
                <a:pos x="connsiteX3" y="connsiteY3"/>
              </a:cxn>
            </a:cxnLst>
            <a:rect l="l" t="t" r="r" b="b"/>
            <a:pathLst>
              <a:path w="1184419" h="1799474">
                <a:moveTo>
                  <a:pt x="0" y="1037474"/>
                </a:moveTo>
                <a:lnTo>
                  <a:pt x="601735" y="0"/>
                </a:lnTo>
                <a:lnTo>
                  <a:pt x="1184419" y="1799474"/>
                </a:lnTo>
                <a:lnTo>
                  <a:pt x="0" y="10374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156897" y="1494107"/>
            <a:ext cx="10064478" cy="1692771"/>
          </a:xfrm>
          <a:prstGeom prst="rect">
            <a:avLst/>
          </a:prstGeom>
          <a:noFill/>
        </p:spPr>
        <p:txBody>
          <a:bodyPr wrap="square" rtlCol="0">
            <a:spAutoFit/>
          </a:bodyPr>
          <a:lstStyle/>
          <a:p>
            <a:r>
              <a:rPr lang="en-US" altLang="zh-CN" sz="4400" b="1" dirty="0">
                <a:latin typeface="微软雅黑" panose="020B0503020204020204" pitchFamily="34" charset="-122"/>
                <a:ea typeface="微软雅黑" panose="020B0503020204020204" pitchFamily="34" charset="-122"/>
              </a:rPr>
              <a:t>XDC+</a:t>
            </a:r>
            <a:r>
              <a:rPr lang="zh-CN" altLang="en-US" sz="4400" b="1" dirty="0" smtClean="0">
                <a:latin typeface="微软雅黑" panose="020B0503020204020204" pitchFamily="34" charset="-122"/>
                <a:ea typeface="微软雅黑" panose="020B0503020204020204" pitchFamily="34" charset="-122"/>
              </a:rPr>
              <a:t>：高标准</a:t>
            </a:r>
            <a:r>
              <a:rPr lang="zh-CN" altLang="en-US" sz="4400" b="1" dirty="0">
                <a:latin typeface="微软雅黑" panose="020B0503020204020204" pitchFamily="34" charset="-122"/>
                <a:ea typeface="微软雅黑" panose="020B0503020204020204" pitchFamily="34" charset="-122"/>
              </a:rPr>
              <a:t>生态数据</a:t>
            </a:r>
            <a:r>
              <a:rPr lang="zh-CN" altLang="en-US" sz="4400" b="1" dirty="0" smtClean="0">
                <a:latin typeface="微软雅黑" panose="020B0503020204020204" pitchFamily="34" charset="-122"/>
                <a:ea typeface="微软雅黑" panose="020B0503020204020204" pitchFamily="34" charset="-122"/>
              </a:rPr>
              <a:t>中心</a:t>
            </a:r>
            <a:endParaRPr lang="en-US" altLang="zh-CN" sz="4400" b="1" dirty="0" smtClean="0">
              <a:latin typeface="微软雅黑" panose="020B0503020204020204" pitchFamily="34" charset="-122"/>
              <a:ea typeface="微软雅黑" panose="020B0503020204020204" pitchFamily="34" charset="-122"/>
            </a:endParaRPr>
          </a:p>
          <a:p>
            <a:r>
              <a:rPr lang="en-US" altLang="zh-CN" sz="4400" b="1" dirty="0">
                <a:latin typeface="微软雅黑" panose="020B0503020204020204" pitchFamily="34" charset="-122"/>
                <a:ea typeface="微软雅黑" panose="020B0503020204020204" pitchFamily="34" charset="-122"/>
              </a:rPr>
              <a:t> </a:t>
            </a:r>
            <a:r>
              <a:rPr lang="en-US" altLang="zh-CN" sz="4400" b="1" dirty="0" smtClean="0">
                <a:latin typeface="微软雅黑" panose="020B0503020204020204" pitchFamily="34" charset="-122"/>
                <a:ea typeface="微软雅黑" panose="020B0503020204020204" pitchFamily="34" charset="-122"/>
              </a:rPr>
              <a:t> 			   </a:t>
            </a:r>
            <a:r>
              <a:rPr lang="zh-CN" altLang="en-US" sz="4400" b="1" dirty="0" smtClean="0">
                <a:latin typeface="微软雅黑" panose="020B0503020204020204" pitchFamily="34" charset="-122"/>
                <a:ea typeface="微软雅黑" panose="020B0503020204020204" pitchFamily="34" charset="-122"/>
              </a:rPr>
              <a:t>与</a:t>
            </a:r>
            <a:r>
              <a:rPr lang="zh-CN" altLang="en-US" sz="4400" b="1" dirty="0">
                <a:latin typeface="微软雅黑" panose="020B0503020204020204" pitchFamily="34" charset="-122"/>
                <a:ea typeface="微软雅黑" panose="020B0503020204020204" pitchFamily="34" charset="-122"/>
              </a:rPr>
              <a:t>云基础服务引领者</a:t>
            </a:r>
            <a:endParaRPr lang="en-US" altLang="zh-CN" sz="4400" b="1" dirty="0">
              <a:latin typeface="微软雅黑" panose="020B0503020204020204" pitchFamily="34" charset="-122"/>
              <a:ea typeface="微软雅黑" panose="020B0503020204020204" pitchFamily="34" charset="-122"/>
            </a:endParaRPr>
          </a:p>
          <a:p>
            <a:endParaRPr lang="en-US" altLang="zh-CN" sz="1600" b="1" dirty="0" smtClean="0">
              <a:latin typeface="微软雅黑" panose="020B0503020204020204" pitchFamily="34" charset="-122"/>
              <a:ea typeface="微软雅黑" panose="020B0503020204020204" pitchFamily="34" charset="-122"/>
            </a:endParaRPr>
          </a:p>
        </p:txBody>
      </p:sp>
      <p:sp>
        <p:nvSpPr>
          <p:cNvPr id="33" name="等腰三角形 26"/>
          <p:cNvSpPr/>
          <p:nvPr/>
        </p:nvSpPr>
        <p:spPr>
          <a:xfrm rot="8497073">
            <a:off x="4580028" y="783138"/>
            <a:ext cx="394699" cy="859270"/>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0 w 765319"/>
              <a:gd name="connsiteY0" fmla="*/ 1666124 h 1666124"/>
              <a:gd name="connsiteX1" fmla="*/ 87385 w 765319"/>
              <a:gd name="connsiteY1" fmla="*/ 0 h 1666124"/>
              <a:gd name="connsiteX2" fmla="*/ 765319 w 765319"/>
              <a:gd name="connsiteY2" fmla="*/ 1285124 h 1666124"/>
              <a:gd name="connsiteX3" fmla="*/ 0 w 765319"/>
              <a:gd name="connsiteY3" fmla="*/ 1666124 h 1666124"/>
            </a:gdLst>
            <a:ahLst/>
            <a:cxnLst>
              <a:cxn ang="0">
                <a:pos x="connsiteX0" y="connsiteY0"/>
              </a:cxn>
              <a:cxn ang="0">
                <a:pos x="connsiteX1" y="connsiteY1"/>
              </a:cxn>
              <a:cxn ang="0">
                <a:pos x="connsiteX2" y="connsiteY2"/>
              </a:cxn>
              <a:cxn ang="0">
                <a:pos x="connsiteX3" y="connsiteY3"/>
              </a:cxn>
            </a:cxnLst>
            <a:rect l="l" t="t" r="r" b="b"/>
            <a:pathLst>
              <a:path w="765319" h="1666124">
                <a:moveTo>
                  <a:pt x="0" y="1666124"/>
                </a:moveTo>
                <a:lnTo>
                  <a:pt x="87385" y="0"/>
                </a:lnTo>
                <a:lnTo>
                  <a:pt x="765319" y="1285124"/>
                </a:lnTo>
                <a:lnTo>
                  <a:pt x="0" y="166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等腰三角形 26"/>
          <p:cNvSpPr/>
          <p:nvPr/>
        </p:nvSpPr>
        <p:spPr>
          <a:xfrm flipV="1">
            <a:off x="4016497" y="484777"/>
            <a:ext cx="261299" cy="284735"/>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0 w 765319"/>
              <a:gd name="connsiteY0" fmla="*/ 1666124 h 1666124"/>
              <a:gd name="connsiteX1" fmla="*/ 87385 w 765319"/>
              <a:gd name="connsiteY1" fmla="*/ 0 h 1666124"/>
              <a:gd name="connsiteX2" fmla="*/ 765319 w 765319"/>
              <a:gd name="connsiteY2" fmla="*/ 1285124 h 1666124"/>
              <a:gd name="connsiteX3" fmla="*/ 0 w 765319"/>
              <a:gd name="connsiteY3" fmla="*/ 1666124 h 1666124"/>
              <a:gd name="connsiteX0" fmla="*/ 0 w 765319"/>
              <a:gd name="connsiteY0" fmla="*/ 381000 h 833962"/>
              <a:gd name="connsiteX1" fmla="*/ 726014 w 765319"/>
              <a:gd name="connsiteY1" fmla="*/ 833962 h 833962"/>
              <a:gd name="connsiteX2" fmla="*/ 765319 w 765319"/>
              <a:gd name="connsiteY2" fmla="*/ 0 h 833962"/>
              <a:gd name="connsiteX3" fmla="*/ 0 w 765319"/>
              <a:gd name="connsiteY3" fmla="*/ 381000 h 833962"/>
            </a:gdLst>
            <a:ahLst/>
            <a:cxnLst>
              <a:cxn ang="0">
                <a:pos x="connsiteX0" y="connsiteY0"/>
              </a:cxn>
              <a:cxn ang="0">
                <a:pos x="connsiteX1" y="connsiteY1"/>
              </a:cxn>
              <a:cxn ang="0">
                <a:pos x="connsiteX2" y="connsiteY2"/>
              </a:cxn>
              <a:cxn ang="0">
                <a:pos x="connsiteX3" y="connsiteY3"/>
              </a:cxn>
            </a:cxnLst>
            <a:rect l="l" t="t" r="r" b="b"/>
            <a:pathLst>
              <a:path w="765319" h="833962">
                <a:moveTo>
                  <a:pt x="0" y="381000"/>
                </a:moveTo>
                <a:lnTo>
                  <a:pt x="726014" y="833962"/>
                </a:lnTo>
                <a:lnTo>
                  <a:pt x="765319" y="0"/>
                </a:lnTo>
                <a:lnTo>
                  <a:pt x="0" y="381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42161" y="387679"/>
            <a:ext cx="1985863" cy="561491"/>
          </a:xfrm>
          <a:prstGeom prst="rect">
            <a:avLst/>
          </a:prstGeom>
        </p:spPr>
      </p:pic>
      <p:grpSp>
        <p:nvGrpSpPr>
          <p:cNvPr id="6" name="组合 5"/>
          <p:cNvGrpSpPr/>
          <p:nvPr/>
        </p:nvGrpSpPr>
        <p:grpSpPr>
          <a:xfrm>
            <a:off x="10061112" y="5131293"/>
            <a:ext cx="1834966" cy="1322904"/>
            <a:chOff x="10052234" y="5059134"/>
            <a:chExt cx="1827744" cy="1538153"/>
          </a:xfrm>
        </p:grpSpPr>
        <p:sp>
          <p:nvSpPr>
            <p:cNvPr id="38" name="矩形 37"/>
            <p:cNvSpPr/>
            <p:nvPr/>
          </p:nvSpPr>
          <p:spPr>
            <a:xfrm>
              <a:off x="10052234" y="6284509"/>
              <a:ext cx="1827744" cy="312778"/>
            </a:xfrm>
            <a:prstGeom prst="rect">
              <a:avLst/>
            </a:prstGeom>
          </p:spPr>
          <p:txBody>
            <a:bodyPr wrap="none">
              <a:spAutoFit/>
            </a:bodyPr>
            <a:lstStyle/>
            <a:p>
              <a:pPr marL="342900" lvl="0" indent="-342900" fontAlgn="base">
                <a:lnSpc>
                  <a:spcPct val="110000"/>
                </a:lnSpc>
                <a:spcBef>
                  <a:spcPct val="0"/>
                </a:spcBef>
                <a:spcAft>
                  <a:spcPct val="0"/>
                </a:spcAft>
              </a:pPr>
              <a:r>
                <a:rPr lang="en-US" altLang="zh-CN" sz="1400" b="1" kern="0" dirty="0" smtClean="0">
                  <a:solidFill>
                    <a:schemeClr val="tx1">
                      <a:lumMod val="95000"/>
                      <a:lumOff val="5000"/>
                    </a:schemeClr>
                  </a:solidFill>
                  <a:latin typeface="微软雅黑" panose="020B0503020204020204" pitchFamily="34" charset="-122"/>
                  <a:ea typeface="微软雅黑" panose="020B0503020204020204" pitchFamily="34" charset="-122"/>
                </a:rPr>
                <a:t>www.xdcplus.com</a:t>
              </a:r>
              <a:endParaRPr lang="en-US" altLang="zh-CN" sz="1400" b="1" kern="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87" name="组合 86"/>
            <p:cNvGrpSpPr/>
            <p:nvPr/>
          </p:nvGrpSpPr>
          <p:grpSpPr>
            <a:xfrm>
              <a:off x="10064263" y="5059134"/>
              <a:ext cx="1803686" cy="1179537"/>
              <a:chOff x="446097" y="24623"/>
              <a:chExt cx="723265" cy="503610"/>
            </a:xfrm>
          </p:grpSpPr>
          <p:sp>
            <p:nvSpPr>
              <p:cNvPr id="88" name="任意多边形 87"/>
              <p:cNvSpPr/>
              <p:nvPr/>
            </p:nvSpPr>
            <p:spPr>
              <a:xfrm rot="10800000">
                <a:off x="531862" y="24623"/>
                <a:ext cx="544166" cy="503610"/>
              </a:xfrm>
              <a:custGeom>
                <a:avLst/>
                <a:gdLst>
                  <a:gd name="connsiteX0" fmla="*/ 770660 w 826161"/>
                  <a:gd name="connsiteY0" fmla="*/ 940604 h 940604"/>
                  <a:gd name="connsiteX1" fmla="*/ 55501 w 826161"/>
                  <a:gd name="connsiteY1" fmla="*/ 940604 h 940604"/>
                  <a:gd name="connsiteX2" fmla="*/ 0 w 826161"/>
                  <a:gd name="connsiteY2" fmla="*/ 885103 h 940604"/>
                  <a:gd name="connsiteX3" fmla="*/ 0 w 826161"/>
                  <a:gd name="connsiteY3" fmla="*/ 169944 h 940604"/>
                  <a:gd name="connsiteX4" fmla="*/ 55501 w 826161"/>
                  <a:gd name="connsiteY4" fmla="*/ 114443 h 940604"/>
                  <a:gd name="connsiteX5" fmla="*/ 346704 w 826161"/>
                  <a:gd name="connsiteY5" fmla="*/ 114443 h 940604"/>
                  <a:gd name="connsiteX6" fmla="*/ 413081 w 826161"/>
                  <a:gd name="connsiteY6" fmla="*/ 0 h 940604"/>
                  <a:gd name="connsiteX7" fmla="*/ 479458 w 826161"/>
                  <a:gd name="connsiteY7" fmla="*/ 114443 h 940604"/>
                  <a:gd name="connsiteX8" fmla="*/ 770660 w 826161"/>
                  <a:gd name="connsiteY8" fmla="*/ 114443 h 940604"/>
                  <a:gd name="connsiteX9" fmla="*/ 826161 w 826161"/>
                  <a:gd name="connsiteY9" fmla="*/ 169944 h 940604"/>
                  <a:gd name="connsiteX10" fmla="*/ 826161 w 826161"/>
                  <a:gd name="connsiteY10" fmla="*/ 885103 h 940604"/>
                  <a:gd name="connsiteX11" fmla="*/ 770660 w 826161"/>
                  <a:gd name="connsiteY11" fmla="*/ 940604 h 9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161" h="940604">
                    <a:moveTo>
                      <a:pt x="770660" y="940604"/>
                    </a:moveTo>
                    <a:lnTo>
                      <a:pt x="55501" y="940604"/>
                    </a:lnTo>
                    <a:cubicBezTo>
                      <a:pt x="24849" y="940604"/>
                      <a:pt x="0" y="915755"/>
                      <a:pt x="0" y="885103"/>
                    </a:cubicBezTo>
                    <a:lnTo>
                      <a:pt x="0" y="169944"/>
                    </a:lnTo>
                    <a:cubicBezTo>
                      <a:pt x="0" y="139292"/>
                      <a:pt x="24849" y="114443"/>
                      <a:pt x="55501" y="114443"/>
                    </a:cubicBezTo>
                    <a:lnTo>
                      <a:pt x="346704" y="114443"/>
                    </a:lnTo>
                    <a:lnTo>
                      <a:pt x="413081" y="0"/>
                    </a:lnTo>
                    <a:lnTo>
                      <a:pt x="479458" y="114443"/>
                    </a:lnTo>
                    <a:lnTo>
                      <a:pt x="770660" y="114443"/>
                    </a:lnTo>
                    <a:cubicBezTo>
                      <a:pt x="801312" y="114443"/>
                      <a:pt x="826161" y="139292"/>
                      <a:pt x="826161" y="169944"/>
                    </a:cubicBezTo>
                    <a:lnTo>
                      <a:pt x="826161" y="885103"/>
                    </a:lnTo>
                    <a:cubicBezTo>
                      <a:pt x="826161" y="915755"/>
                      <a:pt x="801312" y="940604"/>
                      <a:pt x="770660" y="940604"/>
                    </a:cubicBezTo>
                    <a:close/>
                  </a:path>
                </a:pathLst>
              </a:custGeom>
              <a:solidFill>
                <a:srgbClr val="C0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600"/>
              </a:p>
            </p:txBody>
          </p:sp>
          <p:sp>
            <p:nvSpPr>
              <p:cNvPr id="89" name="文本框 56"/>
              <p:cNvSpPr txBox="1"/>
              <p:nvPr/>
            </p:nvSpPr>
            <p:spPr>
              <a:xfrm>
                <a:off x="446097" y="66720"/>
                <a:ext cx="723265" cy="252378"/>
              </a:xfrm>
              <a:prstGeom prst="rect">
                <a:avLst/>
              </a:prstGeom>
              <a:noFill/>
            </p:spPr>
            <p:txBody>
              <a:bodyPr wrap="square" rtlCol="0">
                <a:noAutofit/>
              </a:bodyPr>
              <a:lstStyle/>
              <a:p>
                <a:pPr marL="0" marR="0" algn="ctr">
                  <a:spcBef>
                    <a:spcPts val="0"/>
                  </a:spcBef>
                  <a:spcAft>
                    <a:spcPts val="0"/>
                  </a:spcAft>
                </a:pPr>
                <a:r>
                  <a:rPr lang="en-US" sz="1100" b="1" kern="1200" dirty="0">
                    <a:solidFill>
                      <a:srgbClr val="FFFFFF"/>
                    </a:solidFill>
                    <a:effectLst>
                      <a:outerShdw blurRad="38100" dist="38100" dir="2700000" algn="tl">
                        <a:srgbClr val="000000">
                          <a:alpha val="43137"/>
                        </a:srgbClr>
                      </a:outerShdw>
                    </a:effectLst>
                    <a:latin typeface="方正兰亭粗黑_GBK"/>
                    <a:ea typeface="SimSun" panose="02010600030101010101" pitchFamily="2" charset="-122"/>
                    <a:cs typeface="Times New Roman" panose="02020603050405020304" pitchFamily="18" charset="0"/>
                  </a:rPr>
                  <a:t>NOT ONLY</a:t>
                </a:r>
                <a:endParaRPr lang="en-US" sz="11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a:p>
                <a:pPr marL="0" marR="0" algn="ctr">
                  <a:spcBef>
                    <a:spcPts val="0"/>
                  </a:spcBef>
                  <a:spcAft>
                    <a:spcPts val="0"/>
                  </a:spcAft>
                </a:pPr>
                <a:r>
                  <a:rPr lang="en-US" sz="1100" b="1" kern="1200" dirty="0">
                    <a:solidFill>
                      <a:srgbClr val="FFFFFF"/>
                    </a:solidFill>
                    <a:effectLst>
                      <a:outerShdw blurRad="38100" dist="38100" dir="2700000" algn="tl">
                        <a:srgbClr val="000000">
                          <a:alpha val="43137"/>
                        </a:srgbClr>
                      </a:outerShdw>
                    </a:effectLst>
                    <a:latin typeface="Arial" panose="020B0604020202020204" pitchFamily="34" charset="0"/>
                    <a:ea typeface="SimSun" panose="02010600030101010101" pitchFamily="2" charset="-122"/>
                  </a:rPr>
                  <a:t>INFRASTRUCTURE</a:t>
                </a:r>
                <a:endParaRPr lang="en-US" sz="1100" b="1"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p:txBody>
          </p:sp>
          <p:cxnSp>
            <p:nvCxnSpPr>
              <p:cNvPr id="90" name="直接连接符 89"/>
              <p:cNvCxnSpPr/>
              <p:nvPr/>
            </p:nvCxnSpPr>
            <p:spPr>
              <a:xfrm>
                <a:off x="565035" y="280704"/>
                <a:ext cx="477819"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1" name="文本框 58"/>
              <p:cNvSpPr txBox="1"/>
              <p:nvPr/>
            </p:nvSpPr>
            <p:spPr>
              <a:xfrm>
                <a:off x="511746" y="284511"/>
                <a:ext cx="595038" cy="179070"/>
              </a:xfrm>
              <a:prstGeom prst="rect">
                <a:avLst/>
              </a:prstGeom>
              <a:noFill/>
            </p:spPr>
            <p:txBody>
              <a:bodyPr wrap="square" rtlCol="0">
                <a:noAutofit/>
              </a:bodyPr>
              <a:lstStyle/>
              <a:p>
                <a:pPr marL="0" marR="0" algn="ctr">
                  <a:lnSpc>
                    <a:spcPct val="107000"/>
                  </a:lnSpc>
                  <a:spcBef>
                    <a:spcPts val="0"/>
                  </a:spcBef>
                  <a:spcAft>
                    <a:spcPts val="800"/>
                  </a:spcAft>
                </a:pPr>
                <a:r>
                  <a:rPr lang="zh-CN" sz="1400" b="1" dirty="0">
                    <a:solidFill>
                      <a:srgbClr val="FFFFFF"/>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rPr>
                  <a:t>不止是数据中心</a:t>
                </a:r>
                <a:endParaRPr lang="en-US" dirty="0">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cs typeface="Times New Roman" panose="02020603050405020304" pitchFamily="18" charset="0"/>
                </a:endParaRPr>
              </a:p>
              <a:p>
                <a:pPr marL="0" marR="0" algn="ctr">
                  <a:spcBef>
                    <a:spcPts val="0"/>
                  </a:spcBef>
                  <a:spcAft>
                    <a:spcPts val="0"/>
                  </a:spcAft>
                </a:pPr>
                <a:r>
                  <a:rPr lang="en-US" sz="2000" dirty="0">
                    <a:effectLst>
                      <a:outerShdw blurRad="38100" dist="38100" dir="2700000" algn="tl">
                        <a:srgbClr val="000000">
                          <a:alpha val="43137"/>
                        </a:srgbClr>
                      </a:outerShdw>
                    </a:effectLst>
                    <a:latin typeface="Arial" panose="020B0604020202020204" pitchFamily="34" charset="0"/>
                    <a:ea typeface="SimSun" panose="02010600030101010101" pitchFamily="2" charset="-122"/>
                  </a:rPr>
                  <a:t> </a:t>
                </a:r>
                <a:endParaRPr lang="en-US" sz="2000" dirty="0">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endParaRPr>
              </a:p>
            </p:txBody>
          </p:sp>
        </p:grpSp>
      </p:grpSp>
    </p:spTree>
    <p:extLst>
      <p:ext uri="{BB962C8B-B14F-4D97-AF65-F5344CB8AC3E}">
        <p14:creationId xmlns:p14="http://schemas.microsoft.com/office/powerpoint/2010/main" val="106674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372" y="2217217"/>
            <a:ext cx="4743449" cy="2395867"/>
          </a:xfrm>
          <a:prstGeom prst="rect">
            <a:avLst/>
          </a:prstGeom>
        </p:spPr>
      </p:pic>
      <p:sp>
        <p:nvSpPr>
          <p:cNvPr id="139" name="Rectangle 179"/>
          <p:cNvSpPr>
            <a:spLocks noChangeArrowheads="1"/>
          </p:cNvSpPr>
          <p:nvPr/>
        </p:nvSpPr>
        <p:spPr bwMode="white">
          <a:xfrm>
            <a:off x="1528105" y="969811"/>
            <a:ext cx="649537" cy="369332"/>
          </a:xfrm>
          <a:prstGeom prst="rect">
            <a:avLst/>
          </a:prstGeom>
          <a:noFill/>
          <a:ln w="9525" algn="ctr">
            <a:noFill/>
            <a:miter lim="800000"/>
            <a:headEnd/>
            <a:tailEnd/>
          </a:ln>
        </p:spPr>
        <p:txBody>
          <a:bodyPr wrap="none">
            <a:spAutoFit/>
          </a:bodyPr>
          <a:lstStyle/>
          <a:p>
            <a:r>
              <a:rPr lang="en-US" altLang="zh-CN" b="1" dirty="0" smtClean="0">
                <a:solidFill>
                  <a:srgbClr val="C00000"/>
                </a:solidFill>
                <a:ea typeface="微软雅黑" pitchFamily="34" charset="-122"/>
                <a:cs typeface="Arial" panose="020B0604020202020204" pitchFamily="34" charset="0"/>
              </a:rPr>
              <a:t>X-DC</a:t>
            </a:r>
            <a:endParaRPr lang="zh-CN" altLang="en-US" b="1" dirty="0">
              <a:solidFill>
                <a:srgbClr val="C00000"/>
              </a:solidFill>
              <a:ea typeface="微软雅黑" pitchFamily="34" charset="-122"/>
              <a:cs typeface="Arial" panose="020B0604020202020204" pitchFamily="34" charset="0"/>
            </a:endParaRPr>
          </a:p>
        </p:txBody>
      </p:sp>
      <p:sp>
        <p:nvSpPr>
          <p:cNvPr id="140" name="Rectangle 179"/>
          <p:cNvSpPr>
            <a:spLocks noChangeArrowheads="1"/>
          </p:cNvSpPr>
          <p:nvPr/>
        </p:nvSpPr>
        <p:spPr bwMode="white">
          <a:xfrm>
            <a:off x="4080209" y="974478"/>
            <a:ext cx="772712" cy="369332"/>
          </a:xfrm>
          <a:prstGeom prst="rect">
            <a:avLst/>
          </a:prstGeom>
          <a:noFill/>
          <a:ln w="9525" algn="ctr">
            <a:noFill/>
            <a:miter lim="800000"/>
            <a:headEnd/>
            <a:tailEnd/>
          </a:ln>
        </p:spPr>
        <p:txBody>
          <a:bodyPr wrap="none">
            <a:spAutoFit/>
          </a:bodyPr>
          <a:lstStyle/>
          <a:p>
            <a:r>
              <a:rPr lang="en-US" altLang="zh-CN" b="1" dirty="0" smtClean="0">
                <a:solidFill>
                  <a:srgbClr val="C00000"/>
                </a:solidFill>
                <a:ea typeface="微软雅黑" pitchFamily="34" charset="-122"/>
                <a:cs typeface="Arial" panose="020B0604020202020204" pitchFamily="34" charset="0"/>
              </a:rPr>
              <a:t>X-BTN</a:t>
            </a:r>
            <a:endParaRPr lang="zh-CN" altLang="en-US" b="1" dirty="0">
              <a:solidFill>
                <a:srgbClr val="C00000"/>
              </a:solidFill>
              <a:ea typeface="微软雅黑" pitchFamily="34" charset="-122"/>
              <a:cs typeface="Arial" panose="020B0604020202020204" pitchFamily="34" charset="0"/>
            </a:endParaRPr>
          </a:p>
        </p:txBody>
      </p:sp>
      <p:sp>
        <p:nvSpPr>
          <p:cNvPr id="141" name="Rectangle 179"/>
          <p:cNvSpPr>
            <a:spLocks noChangeArrowheads="1"/>
          </p:cNvSpPr>
          <p:nvPr/>
        </p:nvSpPr>
        <p:spPr bwMode="white">
          <a:xfrm>
            <a:off x="1528105" y="1297837"/>
            <a:ext cx="627095" cy="369332"/>
          </a:xfrm>
          <a:prstGeom prst="rect">
            <a:avLst/>
          </a:prstGeom>
          <a:noFill/>
          <a:ln w="9525" algn="ctr">
            <a:noFill/>
            <a:miter lim="800000"/>
            <a:headEnd/>
            <a:tailEnd/>
          </a:ln>
        </p:spPr>
        <p:txBody>
          <a:bodyPr wrap="none">
            <a:spAutoFit/>
          </a:bodyPr>
          <a:lstStyle/>
          <a:p>
            <a:r>
              <a:rPr lang="en-US" altLang="zh-CN" b="1" dirty="0" smtClean="0">
                <a:solidFill>
                  <a:srgbClr val="C00000"/>
                </a:solidFill>
                <a:ea typeface="微软雅黑" pitchFamily="34" charset="-122"/>
                <a:cs typeface="Arial" panose="020B0604020202020204" pitchFamily="34" charset="0"/>
              </a:rPr>
              <a:t>X-CP</a:t>
            </a:r>
            <a:endParaRPr lang="zh-CN" altLang="en-US" b="1" dirty="0">
              <a:solidFill>
                <a:srgbClr val="C00000"/>
              </a:solidFill>
              <a:ea typeface="微软雅黑" pitchFamily="34" charset="-122"/>
              <a:cs typeface="Arial" panose="020B0604020202020204" pitchFamily="34" charset="0"/>
            </a:endParaRPr>
          </a:p>
        </p:txBody>
      </p:sp>
      <p:sp>
        <p:nvSpPr>
          <p:cNvPr id="142" name="Rectangle 179"/>
          <p:cNvSpPr>
            <a:spLocks noChangeArrowheads="1"/>
          </p:cNvSpPr>
          <p:nvPr/>
        </p:nvSpPr>
        <p:spPr bwMode="white">
          <a:xfrm>
            <a:off x="4103348" y="1327914"/>
            <a:ext cx="649537" cy="369332"/>
          </a:xfrm>
          <a:prstGeom prst="rect">
            <a:avLst/>
          </a:prstGeom>
          <a:noFill/>
          <a:ln w="9525" algn="ctr">
            <a:noFill/>
            <a:miter lim="800000"/>
            <a:headEnd/>
            <a:tailEnd/>
          </a:ln>
        </p:spPr>
        <p:txBody>
          <a:bodyPr wrap="none">
            <a:spAutoFit/>
          </a:bodyPr>
          <a:lstStyle/>
          <a:p>
            <a:r>
              <a:rPr lang="en-US" altLang="zh-CN" b="1" dirty="0" smtClean="0">
                <a:solidFill>
                  <a:srgbClr val="C00000"/>
                </a:solidFill>
                <a:ea typeface="微软雅黑" pitchFamily="34" charset="-122"/>
                <a:cs typeface="Arial" panose="020B0604020202020204" pitchFamily="34" charset="0"/>
              </a:rPr>
              <a:t>X-CD</a:t>
            </a:r>
            <a:endParaRPr lang="zh-CN" altLang="en-US" b="1" dirty="0">
              <a:solidFill>
                <a:srgbClr val="C00000"/>
              </a:solidFill>
              <a:ea typeface="微软雅黑" pitchFamily="34" charset="-122"/>
              <a:cs typeface="Arial" panose="020B0604020202020204" pitchFamily="34" charset="0"/>
            </a:endParaRPr>
          </a:p>
        </p:txBody>
      </p:sp>
      <p:sp>
        <p:nvSpPr>
          <p:cNvPr id="143" name="Rectangle 179"/>
          <p:cNvSpPr>
            <a:spLocks noChangeArrowheads="1"/>
          </p:cNvSpPr>
          <p:nvPr/>
        </p:nvSpPr>
        <p:spPr bwMode="white">
          <a:xfrm>
            <a:off x="2254114" y="1030217"/>
            <a:ext cx="809837" cy="246221"/>
          </a:xfrm>
          <a:prstGeom prst="rect">
            <a:avLst/>
          </a:prstGeom>
          <a:noFill/>
          <a:ln w="9525" algn="ctr">
            <a:noFill/>
            <a:miter lim="800000"/>
            <a:headEnd/>
            <a:tailEnd/>
          </a:ln>
        </p:spPr>
        <p:txBody>
          <a:bodyPr wrap="none">
            <a:spAutoFit/>
          </a:bodyPr>
          <a:lstStyle/>
          <a:p>
            <a:r>
              <a:rPr lang="en-US" altLang="zh-CN" sz="1000" dirty="0" smtClean="0">
                <a:solidFill>
                  <a:schemeClr val="bg1">
                    <a:lumMod val="65000"/>
                  </a:schemeClr>
                </a:solidFill>
                <a:ea typeface="微软雅黑" pitchFamily="34" charset="-122"/>
                <a:cs typeface="Arial" panose="020B0604020202020204" pitchFamily="34" charset="0"/>
              </a:rPr>
              <a:t>Data Center</a:t>
            </a:r>
            <a:endParaRPr lang="zh-CN" altLang="en-US" sz="1000" dirty="0">
              <a:solidFill>
                <a:schemeClr val="bg1">
                  <a:lumMod val="65000"/>
                </a:schemeClr>
              </a:solidFill>
              <a:ea typeface="微软雅黑" pitchFamily="34" charset="-122"/>
              <a:cs typeface="Arial" panose="020B0604020202020204" pitchFamily="34" charset="0"/>
            </a:endParaRPr>
          </a:p>
        </p:txBody>
      </p:sp>
      <p:sp>
        <p:nvSpPr>
          <p:cNvPr id="144" name="Rectangle 179"/>
          <p:cNvSpPr>
            <a:spLocks noChangeArrowheads="1"/>
          </p:cNvSpPr>
          <p:nvPr/>
        </p:nvSpPr>
        <p:spPr bwMode="white">
          <a:xfrm>
            <a:off x="4806218" y="1042832"/>
            <a:ext cx="1883849" cy="246221"/>
          </a:xfrm>
          <a:prstGeom prst="rect">
            <a:avLst/>
          </a:prstGeom>
          <a:noFill/>
          <a:ln w="9525" algn="ctr">
            <a:noFill/>
            <a:miter lim="800000"/>
            <a:headEnd/>
            <a:tailEnd/>
          </a:ln>
        </p:spPr>
        <p:txBody>
          <a:bodyPr wrap="none">
            <a:spAutoFit/>
          </a:bodyPr>
          <a:lstStyle/>
          <a:p>
            <a:r>
              <a:rPr lang="en-US" altLang="zh-CN" sz="1000" dirty="0" smtClean="0">
                <a:solidFill>
                  <a:schemeClr val="bg1">
                    <a:lumMod val="65000"/>
                  </a:schemeClr>
                </a:solidFill>
                <a:ea typeface="微软雅黑" pitchFamily="34" charset="-122"/>
                <a:cs typeface="Arial" panose="020B0604020202020204" pitchFamily="34" charset="0"/>
              </a:rPr>
              <a:t>Backbone Transmission Network</a:t>
            </a:r>
            <a:endParaRPr lang="zh-CN" altLang="en-US" sz="1000" dirty="0">
              <a:solidFill>
                <a:schemeClr val="bg1">
                  <a:lumMod val="65000"/>
                </a:schemeClr>
              </a:solidFill>
              <a:ea typeface="微软雅黑" pitchFamily="34" charset="-122"/>
              <a:cs typeface="Arial" panose="020B0604020202020204" pitchFamily="34" charset="0"/>
            </a:endParaRPr>
          </a:p>
        </p:txBody>
      </p:sp>
      <p:sp>
        <p:nvSpPr>
          <p:cNvPr id="145" name="Rectangle 179"/>
          <p:cNvSpPr>
            <a:spLocks noChangeArrowheads="1"/>
          </p:cNvSpPr>
          <p:nvPr/>
        </p:nvSpPr>
        <p:spPr bwMode="white">
          <a:xfrm>
            <a:off x="2254114" y="1374139"/>
            <a:ext cx="965329" cy="246221"/>
          </a:xfrm>
          <a:prstGeom prst="rect">
            <a:avLst/>
          </a:prstGeom>
          <a:noFill/>
          <a:ln w="9525" algn="ctr">
            <a:noFill/>
            <a:miter lim="800000"/>
            <a:headEnd/>
            <a:tailEnd/>
          </a:ln>
        </p:spPr>
        <p:txBody>
          <a:bodyPr wrap="none">
            <a:spAutoFit/>
          </a:bodyPr>
          <a:lstStyle/>
          <a:p>
            <a:r>
              <a:rPr lang="en-US" altLang="zh-CN" sz="1000" dirty="0" smtClean="0">
                <a:solidFill>
                  <a:schemeClr val="bg1">
                    <a:lumMod val="65000"/>
                  </a:schemeClr>
                </a:solidFill>
                <a:ea typeface="微软雅黑" pitchFamily="34" charset="-122"/>
                <a:cs typeface="Arial" panose="020B0604020202020204" pitchFamily="34" charset="0"/>
              </a:rPr>
              <a:t>Cloud Platform</a:t>
            </a:r>
            <a:endParaRPr lang="zh-CN" altLang="en-US" sz="1000" dirty="0">
              <a:solidFill>
                <a:schemeClr val="bg1">
                  <a:lumMod val="65000"/>
                </a:schemeClr>
              </a:solidFill>
              <a:ea typeface="微软雅黑" pitchFamily="34" charset="-122"/>
              <a:cs typeface="Arial" panose="020B0604020202020204" pitchFamily="34" charset="0"/>
            </a:endParaRPr>
          </a:p>
        </p:txBody>
      </p:sp>
      <p:sp>
        <p:nvSpPr>
          <p:cNvPr id="146" name="Rectangle 179"/>
          <p:cNvSpPr>
            <a:spLocks noChangeArrowheads="1"/>
          </p:cNvSpPr>
          <p:nvPr/>
        </p:nvSpPr>
        <p:spPr bwMode="white">
          <a:xfrm>
            <a:off x="4829357" y="1412164"/>
            <a:ext cx="938077" cy="246221"/>
          </a:xfrm>
          <a:prstGeom prst="rect">
            <a:avLst/>
          </a:prstGeom>
          <a:noFill/>
          <a:ln w="9525" algn="ctr">
            <a:noFill/>
            <a:miter lim="800000"/>
            <a:headEnd/>
            <a:tailEnd/>
          </a:ln>
        </p:spPr>
        <p:txBody>
          <a:bodyPr wrap="none">
            <a:spAutoFit/>
          </a:bodyPr>
          <a:lstStyle/>
          <a:p>
            <a:r>
              <a:rPr lang="en-US" altLang="zh-CN" sz="1000" dirty="0" smtClean="0">
                <a:solidFill>
                  <a:schemeClr val="bg1">
                    <a:lumMod val="65000"/>
                  </a:schemeClr>
                </a:solidFill>
                <a:ea typeface="微软雅黑" pitchFamily="34" charset="-122"/>
                <a:cs typeface="Arial" panose="020B0604020202020204" pitchFamily="34" charset="0"/>
              </a:rPr>
              <a:t>Cloud Delivery</a:t>
            </a:r>
            <a:endParaRPr lang="zh-CN" altLang="en-US" sz="1000" dirty="0">
              <a:solidFill>
                <a:schemeClr val="bg1">
                  <a:lumMod val="65000"/>
                </a:schemeClr>
              </a:solidFill>
              <a:ea typeface="微软雅黑" pitchFamily="34" charset="-122"/>
              <a:cs typeface="Arial" panose="020B0604020202020204" pitchFamily="34" charset="0"/>
            </a:endParaRPr>
          </a:p>
        </p:txBody>
      </p:sp>
      <p:sp>
        <p:nvSpPr>
          <p:cNvPr id="25" name="Copyright Notice"/>
          <p:cNvSpPr>
            <a:spLocks/>
          </p:cNvSpPr>
          <p:nvPr/>
        </p:nvSpPr>
        <p:spPr bwMode="auto">
          <a:xfrm>
            <a:off x="5004678" y="271841"/>
            <a:ext cx="2299843"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smtClean="0">
                <a:solidFill>
                  <a:schemeClr val="tx1"/>
                </a:solidFill>
                <a:latin typeface="微软雅黑" panose="020B0503020204020204" pitchFamily="34" charset="-122"/>
                <a:ea typeface="微软雅黑" panose="020B0503020204020204" pitchFamily="34" charset="-122"/>
              </a:rPr>
              <a:t>自建骨干传输网</a:t>
            </a:r>
            <a:endParaRPr lang="en-US" sz="2400" b="1" cap="small" dirty="0">
              <a:solidFill>
                <a:schemeClr val="tx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9700" y="320723"/>
            <a:ext cx="4848301" cy="6858000"/>
          </a:xfrm>
          <a:prstGeom prst="rect">
            <a:avLst/>
          </a:prstGeom>
        </p:spPr>
      </p:pic>
    </p:spTree>
    <p:extLst>
      <p:ext uri="{BB962C8B-B14F-4D97-AF65-F5344CB8AC3E}">
        <p14:creationId xmlns:p14="http://schemas.microsoft.com/office/powerpoint/2010/main" val="2359158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pyright Notice"/>
          <p:cNvSpPr>
            <a:spLocks/>
          </p:cNvSpPr>
          <p:nvPr/>
        </p:nvSpPr>
        <p:spPr bwMode="auto">
          <a:xfrm>
            <a:off x="4357383" y="305921"/>
            <a:ext cx="2915395"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2400" b="1" dirty="0" smtClean="0">
                <a:solidFill>
                  <a:schemeClr val="tx1"/>
                </a:solidFill>
                <a:latin typeface="微软雅黑" panose="020B0503020204020204" pitchFamily="34" charset="-122"/>
                <a:ea typeface="微软雅黑" panose="020B0503020204020204" pitchFamily="34" charset="-122"/>
              </a:rPr>
              <a:t>高标准专业服务团队</a:t>
            </a:r>
            <a:endParaRPr lang="zh-CN" altLang="en-US" sz="2400" dirty="0">
              <a:solidFill>
                <a:schemeClr val="tx1"/>
              </a:solidFill>
            </a:endParaRPr>
          </a:p>
        </p:txBody>
      </p:sp>
      <p:sp>
        <p:nvSpPr>
          <p:cNvPr id="39" name="矩形 38"/>
          <p:cNvSpPr/>
          <p:nvPr/>
        </p:nvSpPr>
        <p:spPr>
          <a:xfrm>
            <a:off x="687340" y="1034425"/>
            <a:ext cx="7518412" cy="369332"/>
          </a:xfrm>
          <a:prstGeom prst="rect">
            <a:avLst/>
          </a:prstGeom>
        </p:spPr>
        <p:txBody>
          <a:bodyPr wrap="square">
            <a:spAutoFit/>
          </a:bodyPr>
          <a:lstStyle/>
          <a:p>
            <a:pPr marL="285750" indent="-285750">
              <a:buFont typeface="Arial" panose="020B0604020202020204" pitchFamily="34" charset="0"/>
              <a:buChar char="•"/>
            </a:pPr>
            <a:r>
              <a:rPr lang="zh-CN" altLang="en-US" b="1" dirty="0">
                <a:latin typeface="Microsoft YaHei" panose="020B0503020204020204" pitchFamily="34" charset="-122"/>
                <a:ea typeface="Microsoft YaHei" panose="020B0503020204020204" pitchFamily="34" charset="-122"/>
              </a:rPr>
              <a:t>XDC服务团体成员，上岗人员全都通过，ITIL V3 标准认证要求。</a:t>
            </a:r>
          </a:p>
        </p:txBody>
      </p:sp>
      <p:pic>
        <p:nvPicPr>
          <p:cNvPr id="40" name="图片 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0147" y="1729196"/>
            <a:ext cx="1755728" cy="1685499"/>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6009" y="1729196"/>
            <a:ext cx="2523231" cy="1682995"/>
          </a:xfrm>
          <a:prstGeom prst="rect">
            <a:avLst/>
          </a:prstGeom>
        </p:spPr>
      </p:pic>
      <p:pic>
        <p:nvPicPr>
          <p:cNvPr id="9" name="图片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9374" y="1729196"/>
            <a:ext cx="2508190" cy="1682995"/>
          </a:xfrm>
          <a:prstGeom prst="rect">
            <a:avLst/>
          </a:prstGeom>
        </p:spPr>
      </p:pic>
      <p:sp>
        <p:nvSpPr>
          <p:cNvPr id="43" name="文本框 42"/>
          <p:cNvSpPr txBox="1"/>
          <p:nvPr/>
        </p:nvSpPr>
        <p:spPr>
          <a:xfrm>
            <a:off x="2309084" y="3426866"/>
            <a:ext cx="1329210" cy="369332"/>
          </a:xfrm>
          <a:prstGeom prst="rect">
            <a:avLst/>
          </a:prstGeom>
          <a:noFill/>
        </p:spPr>
        <p:txBody>
          <a:bodyPr wrap="none" rtlCol="0">
            <a:spAutoFit/>
          </a:bodyPr>
          <a:lstStyle/>
          <a:p>
            <a:r>
              <a:rPr lang="en-US" altLang="zh-CN" b="1" dirty="0" smtClean="0"/>
              <a:t>L1</a:t>
            </a:r>
            <a:r>
              <a:rPr lang="zh-CN" altLang="en-US" b="1" dirty="0" smtClean="0"/>
              <a:t>电话响应</a:t>
            </a:r>
            <a:endParaRPr lang="en-US" b="1" dirty="0"/>
          </a:p>
        </p:txBody>
      </p:sp>
      <p:sp>
        <p:nvSpPr>
          <p:cNvPr id="44" name="文本框 43"/>
          <p:cNvSpPr txBox="1"/>
          <p:nvPr/>
        </p:nvSpPr>
        <p:spPr>
          <a:xfrm>
            <a:off x="4916801" y="3433055"/>
            <a:ext cx="1561646" cy="369332"/>
          </a:xfrm>
          <a:prstGeom prst="rect">
            <a:avLst/>
          </a:prstGeom>
          <a:noFill/>
        </p:spPr>
        <p:txBody>
          <a:bodyPr wrap="none" rtlCol="0">
            <a:spAutoFit/>
          </a:bodyPr>
          <a:lstStyle/>
          <a:p>
            <a:r>
              <a:rPr lang="en-US" altLang="zh-CN" b="1" dirty="0" smtClean="0"/>
              <a:t>L2</a:t>
            </a:r>
            <a:r>
              <a:rPr lang="zh-CN" altLang="en-US" b="1" dirty="0" smtClean="0"/>
              <a:t>专业工程师</a:t>
            </a:r>
            <a:endParaRPr lang="en-US" b="1" dirty="0"/>
          </a:p>
        </p:txBody>
      </p:sp>
      <p:sp>
        <p:nvSpPr>
          <p:cNvPr id="45" name="文本框 44"/>
          <p:cNvSpPr txBox="1"/>
          <p:nvPr/>
        </p:nvSpPr>
        <p:spPr>
          <a:xfrm>
            <a:off x="8475395" y="3426866"/>
            <a:ext cx="1329210" cy="369332"/>
          </a:xfrm>
          <a:prstGeom prst="rect">
            <a:avLst/>
          </a:prstGeom>
          <a:noFill/>
        </p:spPr>
        <p:txBody>
          <a:bodyPr wrap="none" rtlCol="0">
            <a:spAutoFit/>
          </a:bodyPr>
          <a:lstStyle/>
          <a:p>
            <a:r>
              <a:rPr lang="en-US" altLang="zh-CN" b="1" dirty="0" smtClean="0"/>
              <a:t>L3</a:t>
            </a:r>
            <a:r>
              <a:rPr lang="zh-CN" altLang="en-US" b="1" dirty="0" smtClean="0"/>
              <a:t>专家团队</a:t>
            </a:r>
            <a:endParaRPr lang="en-US" b="1" dirty="0"/>
          </a:p>
        </p:txBody>
      </p:sp>
      <p:sp>
        <p:nvSpPr>
          <p:cNvPr id="46" name="矩形 45"/>
          <p:cNvSpPr/>
          <p:nvPr/>
        </p:nvSpPr>
        <p:spPr>
          <a:xfrm>
            <a:off x="2681389" y="4701085"/>
            <a:ext cx="6732967" cy="276999"/>
          </a:xfrm>
          <a:prstGeom prst="rect">
            <a:avLst/>
          </a:prstGeom>
        </p:spPr>
        <p:txBody>
          <a:bodyPr wrap="square">
            <a:spAutoFit/>
          </a:bodyPr>
          <a:lstStyle/>
          <a:p>
            <a:pPr marL="342900" indent="-342900">
              <a:buFont typeface="Arial" panose="020B0604020202020204" pitchFamily="34" charset="0"/>
              <a:buChar char="•"/>
            </a:pPr>
            <a:r>
              <a:rPr lang="zh-CN" altLang="en-US" sz="1200" dirty="0">
                <a:latin typeface="Microsoft YaHei" panose="020B0503020204020204" pitchFamily="34" charset="-122"/>
                <a:ea typeface="Microsoft YaHei" panose="020B0503020204020204" pitchFamily="34" charset="-122"/>
              </a:rPr>
              <a:t>XDC 服务分为 L1，L2，L3 不同级别的专家成员为用户</a:t>
            </a:r>
            <a:r>
              <a:rPr lang="zh-CN" altLang="en-US" sz="1200" dirty="0" smtClean="0">
                <a:latin typeface="Microsoft YaHei" panose="020B0503020204020204" pitchFamily="34" charset="-122"/>
                <a:ea typeface="Microsoft YaHei" panose="020B0503020204020204" pitchFamily="34" charset="-122"/>
              </a:rPr>
              <a:t>服务</a:t>
            </a:r>
            <a:endParaRPr lang="zh-CN" altLang="en-US" sz="1200" dirty="0">
              <a:latin typeface="Microsoft YaHei" panose="020B0503020204020204" pitchFamily="34" charset="-122"/>
              <a:ea typeface="Microsoft YaHei" panose="020B0503020204020204" pitchFamily="34" charset="-122"/>
            </a:endParaRPr>
          </a:p>
        </p:txBody>
      </p:sp>
      <p:sp>
        <p:nvSpPr>
          <p:cNvPr id="48" name="矩形 47"/>
          <p:cNvSpPr/>
          <p:nvPr/>
        </p:nvSpPr>
        <p:spPr>
          <a:xfrm>
            <a:off x="2681389" y="5111297"/>
            <a:ext cx="2901756" cy="276999"/>
          </a:xfrm>
          <a:prstGeom prst="rect">
            <a:avLst/>
          </a:prstGeom>
        </p:spPr>
        <p:txBody>
          <a:bodyPr wrap="none">
            <a:spAutoFit/>
          </a:bodyPr>
          <a:lstStyle/>
          <a:p>
            <a:pPr marL="342900" indent="-342900">
              <a:buFont typeface="Arial" panose="020B0604020202020204" pitchFamily="34" charset="0"/>
              <a:buChar char="•"/>
            </a:pPr>
            <a:r>
              <a:rPr lang="zh-CN" altLang="en-US" sz="1200" dirty="0">
                <a:latin typeface="Microsoft YaHei" panose="020B0503020204020204" pitchFamily="34" charset="-122"/>
                <a:ea typeface="Microsoft YaHei" panose="020B0503020204020204" pitchFamily="34" charset="-122"/>
              </a:rPr>
              <a:t>XDC 承若 </a:t>
            </a:r>
            <a:r>
              <a:rPr lang="zh-CN" altLang="en-US" sz="1200" dirty="0" smtClean="0">
                <a:latin typeface="Microsoft YaHei" panose="020B0503020204020204" pitchFamily="34" charset="-122"/>
                <a:ea typeface="Microsoft YaHei" panose="020B0503020204020204" pitchFamily="34" charset="-122"/>
              </a:rPr>
              <a:t>7*</a:t>
            </a:r>
            <a:r>
              <a:rPr lang="en-US" altLang="zh-CN" sz="1200" dirty="0" smtClean="0">
                <a:latin typeface="Microsoft YaHei" panose="020B0503020204020204" pitchFamily="34" charset="-122"/>
                <a:ea typeface="Microsoft YaHei" panose="020B0503020204020204" pitchFamily="34" charset="-122"/>
              </a:rPr>
              <a:t>24</a:t>
            </a:r>
            <a:r>
              <a:rPr lang="zh-CN" altLang="en-US" sz="1200" dirty="0" smtClean="0">
                <a:latin typeface="Microsoft YaHei" panose="020B0503020204020204" pitchFamily="34" charset="-122"/>
                <a:ea typeface="Microsoft YaHei" panose="020B0503020204020204" pitchFamily="34" charset="-122"/>
              </a:rPr>
              <a:t>*365</a:t>
            </a:r>
            <a:r>
              <a:rPr lang="zh-CN" altLang="en-US" sz="1200" dirty="0">
                <a:latin typeface="Microsoft YaHei" panose="020B0503020204020204" pitchFamily="34" charset="-122"/>
                <a:ea typeface="Microsoft YaHei" panose="020B0503020204020204" pitchFamily="34" charset="-122"/>
              </a:rPr>
              <a:t>*5的服务</a:t>
            </a:r>
            <a:r>
              <a:rPr lang="zh-CN" altLang="en-US" sz="1200" dirty="0" smtClean="0">
                <a:latin typeface="Microsoft YaHei" panose="020B0503020204020204" pitchFamily="34" charset="-122"/>
                <a:ea typeface="Microsoft YaHei" panose="020B0503020204020204" pitchFamily="34" charset="-122"/>
              </a:rPr>
              <a:t>响应</a:t>
            </a:r>
            <a:endParaRPr lang="zh-CN" altLang="en-US" sz="1200" dirty="0">
              <a:latin typeface="Microsoft YaHei" panose="020B0503020204020204" pitchFamily="34" charset="-122"/>
              <a:ea typeface="Microsoft YaHei" panose="020B0503020204020204" pitchFamily="34" charset="-122"/>
            </a:endParaRPr>
          </a:p>
        </p:txBody>
      </p:sp>
      <p:sp>
        <p:nvSpPr>
          <p:cNvPr id="49" name="矩形 48"/>
          <p:cNvSpPr/>
          <p:nvPr/>
        </p:nvSpPr>
        <p:spPr>
          <a:xfrm>
            <a:off x="2681389" y="5488189"/>
            <a:ext cx="8269015" cy="276999"/>
          </a:xfrm>
          <a:prstGeom prst="rect">
            <a:avLst/>
          </a:prstGeom>
        </p:spPr>
        <p:txBody>
          <a:bodyPr wrap="square">
            <a:spAutoFit/>
          </a:bodyPr>
          <a:lstStyle/>
          <a:p>
            <a:pPr marL="342900" indent="-342900">
              <a:buFont typeface="Arial" panose="020B0604020202020204" pitchFamily="34" charset="0"/>
              <a:buChar char="•"/>
            </a:pPr>
            <a:r>
              <a:rPr lang="zh-CN" altLang="en-US" sz="1200" dirty="0">
                <a:latin typeface="Microsoft YaHei" panose="020B0503020204020204" pitchFamily="34" charset="-122"/>
                <a:ea typeface="Microsoft YaHei" panose="020B0503020204020204" pitchFamily="34" charset="-122"/>
              </a:rPr>
              <a:t>XDC 提设备上架服务，用户只需提交设备清单及设计需求，XDC按用户设计要求，提供设备上架服务</a:t>
            </a:r>
          </a:p>
        </p:txBody>
      </p:sp>
      <p:sp>
        <p:nvSpPr>
          <p:cNvPr id="50" name="剪去单角的矩形 49"/>
          <p:cNvSpPr/>
          <p:nvPr/>
        </p:nvSpPr>
        <p:spPr>
          <a:xfrm>
            <a:off x="7895076" y="4694895"/>
            <a:ext cx="835491" cy="793293"/>
          </a:xfrm>
          <a:prstGeom prst="snip1Rect">
            <a:avLst>
              <a:gd name="adj" fmla="val 18151"/>
            </a:avLst>
          </a:prstGeom>
          <a:blipFill>
            <a:blip r:embed="rId6" cstate="email">
              <a:extLst>
                <a:ext uri="{28A0092B-C50C-407E-A947-70E740481C1C}">
                  <a14:useLocalDpi xmlns:a14="http://schemas.microsoft.com/office/drawing/2010/main"/>
                </a:ext>
              </a:extLst>
            </a:blip>
            <a:stretch>
              <a:fillRect/>
            </a:stretch>
          </a:bli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剪去单角的矩形 51"/>
          <p:cNvSpPr/>
          <p:nvPr/>
        </p:nvSpPr>
        <p:spPr>
          <a:xfrm>
            <a:off x="8789159" y="4720567"/>
            <a:ext cx="1008897" cy="767622"/>
          </a:xfrm>
          <a:prstGeom prst="snip1Rect">
            <a:avLst/>
          </a:prstGeom>
          <a:blipFill>
            <a:blip r:embed="rId7" cstate="email">
              <a:extLst>
                <a:ext uri="{28A0092B-C50C-407E-A947-70E740481C1C}">
                  <a14:useLocalDpi xmlns:a14="http://schemas.microsoft.com/office/drawing/2010/main"/>
                </a:ext>
              </a:extLst>
            </a:blip>
            <a:stretch>
              <a:fillRect/>
            </a:stretch>
          </a:bli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文本框 52"/>
          <p:cNvSpPr txBox="1"/>
          <p:nvPr/>
        </p:nvSpPr>
        <p:spPr>
          <a:xfrm>
            <a:off x="2662083" y="4231860"/>
            <a:ext cx="1784463" cy="369332"/>
          </a:xfrm>
          <a:prstGeom prst="rect">
            <a:avLst/>
          </a:prstGeom>
          <a:noFill/>
        </p:spPr>
        <p:txBody>
          <a:bodyPr wrap="none" rtlCol="0">
            <a:spAutoFit/>
          </a:bodyPr>
          <a:lstStyle/>
          <a:p>
            <a:r>
              <a:rPr lang="en-US" altLang="zh-CN" b="1" dirty="0" smtClean="0">
                <a:solidFill>
                  <a:srgbClr val="FF0000"/>
                </a:solidFill>
                <a:latin typeface="Microsoft YaHei" panose="020B0503020204020204" pitchFamily="34" charset="-122"/>
                <a:ea typeface="Microsoft YaHei" panose="020B0503020204020204" pitchFamily="34" charset="-122"/>
              </a:rPr>
              <a:t>XDC+</a:t>
            </a:r>
            <a:r>
              <a:rPr lang="zh-CN" altLang="en-US" b="1" dirty="0" smtClean="0">
                <a:solidFill>
                  <a:srgbClr val="FF0000"/>
                </a:solidFill>
                <a:latin typeface="Microsoft YaHei" panose="020B0503020204020204" pitchFamily="34" charset="-122"/>
                <a:ea typeface="Microsoft YaHei" panose="020B0503020204020204" pitchFamily="34" charset="-122"/>
              </a:rPr>
              <a:t>服务团队</a:t>
            </a:r>
            <a:endParaRPr lang="en-US" b="1" dirty="0">
              <a:solidFill>
                <a:srgbClr val="FF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4426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等腰三角形 26"/>
          <p:cNvSpPr/>
          <p:nvPr/>
        </p:nvSpPr>
        <p:spPr>
          <a:xfrm>
            <a:off x="1379530" y="4008729"/>
            <a:ext cx="1135135" cy="675524"/>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Lst>
            <a:ahLst/>
            <a:cxnLst>
              <a:cxn ang="0">
                <a:pos x="connsiteX0" y="connsiteY0"/>
              </a:cxn>
              <a:cxn ang="0">
                <a:pos x="connsiteX1" y="connsiteY1"/>
              </a:cxn>
              <a:cxn ang="0">
                <a:pos x="connsiteX2" y="connsiteY2"/>
              </a:cxn>
              <a:cxn ang="0">
                <a:pos x="connsiteX3" y="connsiteY3"/>
              </a:cxn>
            </a:cxnLst>
            <a:rect l="l" t="t" r="r" b="b"/>
            <a:pathLst>
              <a:path w="1135134" h="675524">
                <a:moveTo>
                  <a:pt x="369815" y="675524"/>
                </a:moveTo>
                <a:lnTo>
                  <a:pt x="0" y="0"/>
                </a:lnTo>
                <a:lnTo>
                  <a:pt x="1135134" y="294524"/>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等腰三角形 26"/>
          <p:cNvSpPr/>
          <p:nvPr/>
        </p:nvSpPr>
        <p:spPr>
          <a:xfrm rot="5400000">
            <a:off x="354599" y="4137721"/>
            <a:ext cx="708360" cy="802557"/>
          </a:xfrm>
          <a:custGeom>
            <a:avLst/>
            <a:gdLst>
              <a:gd name="connsiteX0" fmla="*/ 0 w 1203469"/>
              <a:gd name="connsiteY0" fmla="*/ 1037474 h 1037474"/>
              <a:gd name="connsiteX1" fmla="*/ 601735 w 1203469"/>
              <a:gd name="connsiteY1" fmla="*/ 0 h 1037474"/>
              <a:gd name="connsiteX2" fmla="*/ 1203469 w 1203469"/>
              <a:gd name="connsiteY2" fmla="*/ 1037474 h 1037474"/>
              <a:gd name="connsiteX3" fmla="*/ 0 w 1203469"/>
              <a:gd name="connsiteY3" fmla="*/ 1037474 h 1037474"/>
              <a:gd name="connsiteX0" fmla="*/ 0 w 1736869"/>
              <a:gd name="connsiteY0" fmla="*/ 1037474 h 1037474"/>
              <a:gd name="connsiteX1" fmla="*/ 601735 w 1736869"/>
              <a:gd name="connsiteY1" fmla="*/ 0 h 1037474"/>
              <a:gd name="connsiteX2" fmla="*/ 1736869 w 1736869"/>
              <a:gd name="connsiteY2" fmla="*/ 294524 h 1037474"/>
              <a:gd name="connsiteX3" fmla="*/ 0 w 1736869"/>
              <a:gd name="connsiteY3" fmla="*/ 1037474 h 1037474"/>
              <a:gd name="connsiteX0" fmla="*/ 369815 w 1135134"/>
              <a:gd name="connsiteY0" fmla="*/ 675524 h 675524"/>
              <a:gd name="connsiteX1" fmla="*/ 0 w 1135134"/>
              <a:gd name="connsiteY1" fmla="*/ 0 h 675524"/>
              <a:gd name="connsiteX2" fmla="*/ 1135134 w 1135134"/>
              <a:gd name="connsiteY2" fmla="*/ 294524 h 675524"/>
              <a:gd name="connsiteX3" fmla="*/ 369815 w 1135134"/>
              <a:gd name="connsiteY3" fmla="*/ 675524 h 675524"/>
              <a:gd name="connsiteX0" fmla="*/ 369815 w 1135134"/>
              <a:gd name="connsiteY0" fmla="*/ 675524 h 675524"/>
              <a:gd name="connsiteX1" fmla="*/ 0 w 1135134"/>
              <a:gd name="connsiteY1" fmla="*/ 0 h 675524"/>
              <a:gd name="connsiteX2" fmla="*/ 1135134 w 1135134"/>
              <a:gd name="connsiteY2" fmla="*/ 391312 h 675524"/>
              <a:gd name="connsiteX3" fmla="*/ 369815 w 1135134"/>
              <a:gd name="connsiteY3" fmla="*/ 675524 h 675524"/>
              <a:gd name="connsiteX0" fmla="*/ 369815 w 1199659"/>
              <a:gd name="connsiteY0" fmla="*/ 675524 h 1359189"/>
              <a:gd name="connsiteX1" fmla="*/ 0 w 1199659"/>
              <a:gd name="connsiteY1" fmla="*/ 0 h 1359189"/>
              <a:gd name="connsiteX2" fmla="*/ 1199659 w 1199659"/>
              <a:gd name="connsiteY2" fmla="*/ 1359189 h 1359189"/>
              <a:gd name="connsiteX3" fmla="*/ 369815 w 1199659"/>
              <a:gd name="connsiteY3" fmla="*/ 675524 h 1359189"/>
            </a:gdLst>
            <a:ahLst/>
            <a:cxnLst>
              <a:cxn ang="0">
                <a:pos x="connsiteX0" y="connsiteY0"/>
              </a:cxn>
              <a:cxn ang="0">
                <a:pos x="connsiteX1" y="connsiteY1"/>
              </a:cxn>
              <a:cxn ang="0">
                <a:pos x="connsiteX2" y="connsiteY2"/>
              </a:cxn>
              <a:cxn ang="0">
                <a:pos x="connsiteX3" y="connsiteY3"/>
              </a:cxn>
            </a:cxnLst>
            <a:rect l="l" t="t" r="r" b="b"/>
            <a:pathLst>
              <a:path w="1199659" h="1359189">
                <a:moveTo>
                  <a:pt x="369815" y="675524"/>
                </a:moveTo>
                <a:lnTo>
                  <a:pt x="0" y="0"/>
                </a:lnTo>
                <a:lnTo>
                  <a:pt x="1199659" y="1359189"/>
                </a:lnTo>
                <a:lnTo>
                  <a:pt x="369815" y="67552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0058" y="2532082"/>
            <a:ext cx="3373232" cy="953762"/>
          </a:xfrm>
          <a:prstGeom prst="rect">
            <a:avLst/>
          </a:prstGeom>
        </p:spPr>
      </p:pic>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1614" y="4219249"/>
            <a:ext cx="1060450" cy="1060450"/>
          </a:xfrm>
          <a:prstGeom prst="rect">
            <a:avLst/>
          </a:prstGeom>
        </p:spPr>
      </p:pic>
      <p:sp>
        <p:nvSpPr>
          <p:cNvPr id="4" name="文本框 3"/>
          <p:cNvSpPr txBox="1"/>
          <p:nvPr/>
        </p:nvSpPr>
        <p:spPr>
          <a:xfrm>
            <a:off x="2094764" y="4177733"/>
            <a:ext cx="3441968" cy="646331"/>
          </a:xfrm>
          <a:prstGeom prst="rect">
            <a:avLst/>
          </a:prstGeom>
          <a:noFill/>
        </p:spPr>
        <p:txBody>
          <a:bodyPr wrap="none" rtlCol="0">
            <a:spAutoFit/>
          </a:bodyPr>
          <a:lstStyle/>
          <a:p>
            <a:r>
              <a:rPr lang="en-US" altLang="zh-CN" sz="3600" b="1" dirty="0" smtClean="0">
                <a:solidFill>
                  <a:schemeClr val="bg1">
                    <a:lumMod val="50000"/>
                  </a:schemeClr>
                </a:solidFill>
                <a:latin typeface="微软雅黑" panose="020B0503020204020204" pitchFamily="34" charset="-122"/>
                <a:ea typeface="微软雅黑" panose="020B0503020204020204" pitchFamily="34" charset="-122"/>
              </a:rPr>
              <a:t>400-828-9208</a:t>
            </a:r>
            <a:endParaRPr lang="zh-CN" altLang="en-US" sz="3600" b="1"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2138612" y="4971602"/>
            <a:ext cx="1709250"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www.xdcplus.com</a:t>
            </a:r>
            <a:endParaRPr lang="zh-CN" altLang="en-US" sz="140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文本框 79"/>
          <p:cNvSpPr txBox="1"/>
          <p:nvPr/>
        </p:nvSpPr>
        <p:spPr>
          <a:xfrm>
            <a:off x="2138612" y="4708275"/>
            <a:ext cx="2270301" cy="307777"/>
          </a:xfrm>
          <a:prstGeom prst="rect">
            <a:avLst/>
          </a:prstGeom>
          <a:noFill/>
        </p:spPr>
        <p:txBody>
          <a:bodyPr wrap="none" rtlCol="0">
            <a:spAutoFit/>
          </a:bodyPr>
          <a:lstStyle/>
          <a:p>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contactus@xdcplus.com</a:t>
            </a:r>
            <a:endParaRPr lang="zh-CN" altLang="en-US" sz="1400" dirty="0" smtClean="0">
              <a:solidFill>
                <a:schemeClr val="bg1">
                  <a:lumMod val="50000"/>
                </a:schemeClr>
              </a:solidFill>
              <a:latin typeface="微软雅黑" panose="020B0503020204020204" pitchFamily="34" charset="-122"/>
              <a:ea typeface="微软雅黑" panose="020B0503020204020204" pitchFamily="34" charset="-122"/>
            </a:endParaRPr>
          </a:p>
        </p:txBody>
      </p:sp>
      <p:pic>
        <p:nvPicPr>
          <p:cNvPr id="9" name="Picture 4" descr="NoTexture_Closing.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671" y="3608483"/>
            <a:ext cx="8163399" cy="586744"/>
          </a:xfrm>
          <a:prstGeom prst="rect">
            <a:avLst/>
          </a:prstGeom>
        </p:spPr>
      </p:pic>
    </p:spTree>
    <p:extLst>
      <p:ext uri="{BB962C8B-B14F-4D97-AF65-F5344CB8AC3E}">
        <p14:creationId xmlns:p14="http://schemas.microsoft.com/office/powerpoint/2010/main" val="1587006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53954"/>
            <a:ext cx="12192000" cy="3423698"/>
          </a:xfrm>
          <a:prstGeom prst="rect">
            <a:avLst/>
          </a:prstGeom>
        </p:spPr>
      </p:pic>
      <p:sp>
        <p:nvSpPr>
          <p:cNvPr id="2" name="Copyright Notice"/>
          <p:cNvSpPr>
            <a:spLocks/>
          </p:cNvSpPr>
          <p:nvPr/>
        </p:nvSpPr>
        <p:spPr bwMode="auto">
          <a:xfrm>
            <a:off x="2789626" y="298201"/>
            <a:ext cx="6892446"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b="1" cap="small" dirty="0" smtClean="0">
                <a:solidFill>
                  <a:schemeClr val="tx1"/>
                </a:solidFill>
                <a:latin typeface="微软雅黑" panose="020B0503020204020204" pitchFamily="34" charset="-122"/>
                <a:ea typeface="微软雅黑" panose="020B0503020204020204" pitchFamily="34" charset="-122"/>
              </a:rPr>
              <a:t>XDC+</a:t>
            </a:r>
            <a:r>
              <a:rPr lang="zh-CN" altLang="en-US" sz="2400" b="1" cap="small" dirty="0" smtClean="0">
                <a:solidFill>
                  <a:schemeClr val="tx1"/>
                </a:solidFill>
                <a:latin typeface="微软雅黑" panose="020B0503020204020204" pitchFamily="34" charset="-122"/>
                <a:ea typeface="微软雅黑" panose="020B0503020204020204" pitchFamily="34" charset="-122"/>
              </a:rPr>
              <a:t>：高标准生态数据中心与云基础服务引领者</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0259718" y="3203305"/>
            <a:ext cx="184730" cy="584775"/>
          </a:xfrm>
          <a:prstGeom prst="rect">
            <a:avLst/>
          </a:prstGeom>
          <a:noFill/>
        </p:spPr>
        <p:txBody>
          <a:bodyPr wrap="none" rtlCol="0">
            <a:spAutoFit/>
          </a:bodyPr>
          <a:lstStyle/>
          <a:p>
            <a:pPr algn="r"/>
            <a:endParaRPr lang="en-US" altLang="zh-CN" sz="3200" b="1" dirty="0" smtClean="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3320549" y="4715210"/>
            <a:ext cx="1638590" cy="369332"/>
          </a:xfrm>
          <a:prstGeom prst="rect">
            <a:avLst/>
          </a:prstGeom>
          <a:noFill/>
        </p:spPr>
        <p:txBody>
          <a:bodyPr wrap="none" rtlCol="0">
            <a:spAutoFit/>
          </a:bodyPr>
          <a:lstStyle>
            <a:defPPr>
              <a:defRPr lang="en-US"/>
            </a:defPPr>
            <a:lvl1pPr>
              <a:defRPr b="1">
                <a:latin typeface="Microsoft YaHei" panose="020B0503020204020204" pitchFamily="34" charset="-122"/>
                <a:ea typeface="Microsoft YaHei" panose="020B0503020204020204" pitchFamily="34" charset="-122"/>
              </a:defRPr>
            </a:lvl1pPr>
          </a:lstStyle>
          <a:p>
            <a:r>
              <a:rPr lang="en-US" dirty="0"/>
              <a:t> </a:t>
            </a:r>
            <a:r>
              <a:rPr lang="zh-CN" altLang="en-US" dirty="0"/>
              <a:t>核心价值</a:t>
            </a:r>
            <a:r>
              <a:rPr lang="zh-CN" altLang="en-US" dirty="0" smtClean="0"/>
              <a:t>理念</a:t>
            </a:r>
            <a:endParaRPr lang="en-US" altLang="zh-CN" dirty="0" smtClean="0"/>
          </a:p>
        </p:txBody>
      </p:sp>
      <p:sp>
        <p:nvSpPr>
          <p:cNvPr id="4" name="文本框 3"/>
          <p:cNvSpPr txBox="1"/>
          <p:nvPr/>
        </p:nvSpPr>
        <p:spPr>
          <a:xfrm>
            <a:off x="3099746" y="5131895"/>
            <a:ext cx="2015295" cy="415498"/>
          </a:xfrm>
          <a:prstGeom prst="rect">
            <a:avLst/>
          </a:prstGeom>
          <a:noFill/>
        </p:spPr>
        <p:txBody>
          <a:bodyPr wrap="none" rtlCol="0">
            <a:spAutoFit/>
          </a:bodyPr>
          <a:lstStyle>
            <a:defPPr>
              <a:defRPr lang="en-US"/>
            </a:defPPr>
            <a:lvl1pPr marL="285750" indent="-285750">
              <a:lnSpc>
                <a:spcPct val="150000"/>
              </a:lnSpc>
              <a:buFont typeface="Arial" panose="020B0604020202020204" pitchFamily="34" charset="0"/>
              <a:buChar char="•"/>
              <a:defRPr sz="1600">
                <a:latin typeface="Microsoft YaHei" panose="020B0503020204020204" pitchFamily="34" charset="-122"/>
                <a:ea typeface="Microsoft YaHei" panose="020B0503020204020204" pitchFamily="34" charset="-122"/>
              </a:defRPr>
            </a:lvl1pPr>
          </a:lstStyle>
          <a:p>
            <a:r>
              <a:rPr lang="zh-CN" altLang="en-US" sz="1400" dirty="0"/>
              <a:t>卓越标准  </a:t>
            </a:r>
            <a:r>
              <a:rPr lang="zh-CN" altLang="en-US" sz="1400" dirty="0" smtClean="0"/>
              <a:t>安全</a:t>
            </a:r>
            <a:r>
              <a:rPr lang="zh-CN" altLang="en-US" sz="1400" dirty="0"/>
              <a:t>笃</a:t>
            </a:r>
            <a:r>
              <a:rPr lang="zh-CN" altLang="en-US" sz="1400" dirty="0" smtClean="0"/>
              <a:t>行</a:t>
            </a:r>
            <a:endParaRPr lang="en-US" sz="1400" dirty="0"/>
          </a:p>
        </p:txBody>
      </p:sp>
      <p:grpSp>
        <p:nvGrpSpPr>
          <p:cNvPr id="24" name="组合 23"/>
          <p:cNvGrpSpPr/>
          <p:nvPr/>
        </p:nvGrpSpPr>
        <p:grpSpPr>
          <a:xfrm>
            <a:off x="3106017" y="4799137"/>
            <a:ext cx="209550" cy="201478"/>
            <a:chOff x="1469675" y="2728606"/>
            <a:chExt cx="2187070" cy="2162788"/>
          </a:xfrm>
        </p:grpSpPr>
        <p:grpSp>
          <p:nvGrpSpPr>
            <p:cNvPr id="25" name="组合 24"/>
            <p:cNvGrpSpPr/>
            <p:nvPr/>
          </p:nvGrpSpPr>
          <p:grpSpPr>
            <a:xfrm flipH="1">
              <a:off x="1469675" y="2728606"/>
              <a:ext cx="2187070" cy="1081394"/>
              <a:chOff x="4956670" y="4443106"/>
              <a:chExt cx="4884016" cy="2414894"/>
            </a:xfrm>
          </p:grpSpPr>
          <p:sp>
            <p:nvSpPr>
              <p:cNvPr id="29" name="等腰三角形 28"/>
              <p:cNvSpPr/>
              <p:nvPr/>
            </p:nvSpPr>
            <p:spPr>
              <a:xfrm>
                <a:off x="4956670" y="4443106"/>
                <a:ext cx="4884016" cy="24148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V="1">
              <a:off x="1469675" y="3810000"/>
              <a:ext cx="2187070" cy="1081394"/>
              <a:chOff x="4956670" y="4443106"/>
              <a:chExt cx="4884016" cy="2414894"/>
            </a:xfrm>
          </p:grpSpPr>
          <p:sp>
            <p:nvSpPr>
              <p:cNvPr id="27" name="等腰三角形 26"/>
              <p:cNvSpPr/>
              <p:nvPr/>
            </p:nvSpPr>
            <p:spPr>
              <a:xfrm>
                <a:off x="4956670" y="4443106"/>
                <a:ext cx="4884016" cy="24148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3" name="文本框 42"/>
          <p:cNvSpPr txBox="1"/>
          <p:nvPr/>
        </p:nvSpPr>
        <p:spPr>
          <a:xfrm>
            <a:off x="6448391" y="4715210"/>
            <a:ext cx="1638590" cy="369332"/>
          </a:xfrm>
          <a:prstGeom prst="rect">
            <a:avLst/>
          </a:prstGeom>
          <a:noFill/>
        </p:spPr>
        <p:txBody>
          <a:bodyPr wrap="none" rtlCol="0">
            <a:spAutoFit/>
          </a:bodyPr>
          <a:lstStyle>
            <a:defPPr>
              <a:defRPr lang="en-US"/>
            </a:defPPr>
            <a:lvl1pPr>
              <a:defRPr b="1">
                <a:latin typeface="Microsoft YaHei" panose="020B0503020204020204" pitchFamily="34" charset="-122"/>
                <a:ea typeface="Microsoft YaHei" panose="020B0503020204020204" pitchFamily="34" charset="-122"/>
              </a:defRPr>
            </a:lvl1pPr>
          </a:lstStyle>
          <a:p>
            <a:r>
              <a:rPr lang="zh-CN" altLang="en-US" dirty="0" smtClean="0"/>
              <a:t> 企业经营理念</a:t>
            </a:r>
            <a:endParaRPr lang="en-US" altLang="zh-CN" dirty="0" smtClean="0"/>
          </a:p>
        </p:txBody>
      </p:sp>
      <p:sp>
        <p:nvSpPr>
          <p:cNvPr id="44" name="文本框 43"/>
          <p:cNvSpPr txBox="1"/>
          <p:nvPr/>
        </p:nvSpPr>
        <p:spPr>
          <a:xfrm>
            <a:off x="6219345" y="5131895"/>
            <a:ext cx="2839239" cy="415498"/>
          </a:xfrm>
          <a:prstGeom prst="rect">
            <a:avLst/>
          </a:prstGeom>
          <a:noFill/>
        </p:spPr>
        <p:txBody>
          <a:bodyPr wrap="none" rtlCol="0">
            <a:spAutoFit/>
          </a:bodyPr>
          <a:lstStyle>
            <a:defPPr>
              <a:defRPr lang="en-US"/>
            </a:defPPr>
            <a:lvl1pPr marL="285750" indent="-285750">
              <a:lnSpc>
                <a:spcPct val="150000"/>
              </a:lnSpc>
              <a:buFont typeface="Arial" panose="020B0604020202020204" pitchFamily="34" charset="0"/>
              <a:buChar char="•"/>
              <a:defRPr sz="1600">
                <a:latin typeface="Microsoft YaHei" panose="020B0503020204020204" pitchFamily="34" charset="-122"/>
                <a:ea typeface="Microsoft YaHei" panose="020B0503020204020204" pitchFamily="34" charset="-122"/>
              </a:defRPr>
            </a:lvl1pPr>
          </a:lstStyle>
          <a:p>
            <a:r>
              <a:rPr lang="zh-CN" altLang="en-US" sz="1400" dirty="0"/>
              <a:t>同心致</a:t>
            </a:r>
            <a:r>
              <a:rPr lang="zh-CN" altLang="en-US" sz="1400" dirty="0" smtClean="0"/>
              <a:t>远</a:t>
            </a:r>
            <a:r>
              <a:rPr lang="en-US" altLang="zh-CN" sz="1400" dirty="0"/>
              <a:t> </a:t>
            </a:r>
            <a:r>
              <a:rPr lang="en-US" altLang="zh-CN" sz="1400" dirty="0" smtClean="0"/>
              <a:t> </a:t>
            </a:r>
            <a:r>
              <a:rPr lang="zh-CN" altLang="en-US" sz="1400" dirty="0" smtClean="0"/>
              <a:t>奋勇争先</a:t>
            </a:r>
            <a:r>
              <a:rPr lang="en-US" altLang="zh-CN" sz="1400" dirty="0"/>
              <a:t> </a:t>
            </a:r>
            <a:r>
              <a:rPr lang="en-US" altLang="zh-CN" sz="1400" dirty="0" smtClean="0"/>
              <a:t> </a:t>
            </a:r>
            <a:r>
              <a:rPr lang="zh-CN" altLang="en-US" sz="1400" dirty="0" smtClean="0"/>
              <a:t>恒</a:t>
            </a:r>
            <a:r>
              <a:rPr lang="zh-CN" altLang="en-US" sz="1400" dirty="0"/>
              <a:t>者必胜</a:t>
            </a:r>
            <a:endParaRPr lang="en-US" sz="1400" dirty="0"/>
          </a:p>
        </p:txBody>
      </p:sp>
      <p:grpSp>
        <p:nvGrpSpPr>
          <p:cNvPr id="45" name="组合 44"/>
          <p:cNvGrpSpPr/>
          <p:nvPr/>
        </p:nvGrpSpPr>
        <p:grpSpPr>
          <a:xfrm>
            <a:off x="6219345" y="4799137"/>
            <a:ext cx="209550" cy="201478"/>
            <a:chOff x="1469675" y="2728606"/>
            <a:chExt cx="2187070" cy="2162788"/>
          </a:xfrm>
        </p:grpSpPr>
        <p:grpSp>
          <p:nvGrpSpPr>
            <p:cNvPr id="46" name="组合 45"/>
            <p:cNvGrpSpPr/>
            <p:nvPr/>
          </p:nvGrpSpPr>
          <p:grpSpPr>
            <a:xfrm flipH="1">
              <a:off x="1469675" y="2728606"/>
              <a:ext cx="2187070" cy="1081394"/>
              <a:chOff x="4956670" y="4443106"/>
              <a:chExt cx="4884016" cy="2414894"/>
            </a:xfrm>
          </p:grpSpPr>
          <p:sp>
            <p:nvSpPr>
              <p:cNvPr id="50" name="等腰三角形 49"/>
              <p:cNvSpPr/>
              <p:nvPr/>
            </p:nvSpPr>
            <p:spPr>
              <a:xfrm>
                <a:off x="4956670" y="4443106"/>
                <a:ext cx="4884016" cy="24148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任意多边形 51"/>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flipV="1">
              <a:off x="1469675" y="3810000"/>
              <a:ext cx="2187070" cy="1081394"/>
              <a:chOff x="4956670" y="4443106"/>
              <a:chExt cx="4884016" cy="2414894"/>
            </a:xfrm>
          </p:grpSpPr>
          <p:sp>
            <p:nvSpPr>
              <p:cNvPr id="48" name="等腰三角形 47"/>
              <p:cNvSpPr/>
              <p:nvPr/>
            </p:nvSpPr>
            <p:spPr>
              <a:xfrm>
                <a:off x="4956670" y="4443106"/>
                <a:ext cx="4884016" cy="241489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4956670" y="4443106"/>
                <a:ext cx="2442008" cy="2414894"/>
              </a:xfrm>
              <a:custGeom>
                <a:avLst/>
                <a:gdLst>
                  <a:gd name="connsiteX0" fmla="*/ 2442008 w 2442008"/>
                  <a:gd name="connsiteY0" fmla="*/ 0 h 2414894"/>
                  <a:gd name="connsiteX1" fmla="*/ 2415869 w 2442008"/>
                  <a:gd name="connsiteY1" fmla="*/ 2414894 h 2414894"/>
                  <a:gd name="connsiteX2" fmla="*/ 0 w 2442008"/>
                  <a:gd name="connsiteY2" fmla="*/ 2414894 h 2414894"/>
                </a:gdLst>
                <a:ahLst/>
                <a:cxnLst>
                  <a:cxn ang="0">
                    <a:pos x="connsiteX0" y="connsiteY0"/>
                  </a:cxn>
                  <a:cxn ang="0">
                    <a:pos x="connsiteX1" y="connsiteY1"/>
                  </a:cxn>
                  <a:cxn ang="0">
                    <a:pos x="connsiteX2" y="connsiteY2"/>
                  </a:cxn>
                </a:cxnLst>
                <a:rect l="l" t="t" r="r" b="b"/>
                <a:pathLst>
                  <a:path w="2442008" h="2414894">
                    <a:moveTo>
                      <a:pt x="2442008" y="0"/>
                    </a:moveTo>
                    <a:lnTo>
                      <a:pt x="2415869" y="2414894"/>
                    </a:lnTo>
                    <a:lnTo>
                      <a:pt x="0" y="241489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 name="矩形 5"/>
          <p:cNvSpPr/>
          <p:nvPr/>
        </p:nvSpPr>
        <p:spPr>
          <a:xfrm>
            <a:off x="3960307" y="2572362"/>
            <a:ext cx="1800494" cy="1200329"/>
          </a:xfrm>
          <a:prstGeom prst="rect">
            <a:avLst/>
          </a:prstGeom>
        </p:spPr>
        <p:txBody>
          <a:bodyPr wrap="none">
            <a:spAutoFit/>
          </a:bodyPr>
          <a:lstStyle/>
          <a:p>
            <a:pPr algn="r">
              <a:lnSpc>
                <a:spcPct val="150000"/>
              </a:lnSpc>
            </a:pPr>
            <a:r>
              <a:rPr lang="zh-CN" altLang="en-US" sz="14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全球</a:t>
            </a:r>
            <a:endParaRPr lang="en-US" altLang="zh-CN" sz="14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algn="r">
              <a:lnSpc>
                <a:spcPct val="150000"/>
              </a:lnSpc>
            </a:pPr>
            <a:r>
              <a:rPr lang="zh-CN" altLang="en-US" sz="16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最高标准</a:t>
            </a:r>
            <a:endParaRPr lang="en-US" altLang="zh-CN" sz="16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algn="r">
              <a:lnSpc>
                <a:spcPct val="150000"/>
              </a:lnSpc>
            </a:pPr>
            <a:r>
              <a:rPr lang="zh-CN" altLang="en-US"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设计建设并运营</a:t>
            </a:r>
            <a:endParaRPr lang="en-US" altLang="zh-CN"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p:txBody>
      </p:sp>
      <p:sp>
        <p:nvSpPr>
          <p:cNvPr id="33" name="矩形 32"/>
          <p:cNvSpPr/>
          <p:nvPr/>
        </p:nvSpPr>
        <p:spPr>
          <a:xfrm>
            <a:off x="6502155" y="2572361"/>
            <a:ext cx="1800493" cy="1200329"/>
          </a:xfrm>
          <a:prstGeom prst="rect">
            <a:avLst/>
          </a:prstGeom>
        </p:spPr>
        <p:txBody>
          <a:bodyPr wrap="none">
            <a:spAutoFit/>
          </a:bodyPr>
          <a:lstStyle/>
          <a:p>
            <a:pPr>
              <a:lnSpc>
                <a:spcPct val="150000"/>
              </a:lnSpc>
            </a:pPr>
            <a:r>
              <a:rPr lang="zh-CN" altLang="en-US" sz="14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高效</a:t>
            </a:r>
            <a:endParaRPr lang="en-US" sz="14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a:lnSpc>
                <a:spcPct val="150000"/>
              </a:lnSpc>
            </a:pPr>
            <a:r>
              <a:rPr lang="zh-CN" altLang="en-US" sz="1600" b="1" dirty="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极</a:t>
            </a:r>
            <a:r>
              <a:rPr lang="zh-CN" altLang="en-US" sz="16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速服务</a:t>
            </a:r>
            <a:endParaRPr lang="en-US" altLang="zh-CN" sz="1600"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a:p>
            <a:pPr>
              <a:lnSpc>
                <a:spcPct val="150000"/>
              </a:lnSpc>
            </a:pPr>
            <a:r>
              <a:rPr lang="zh-CN" altLang="en-US"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rPr>
              <a:t>绿色节能低排放</a:t>
            </a:r>
            <a:endParaRPr lang="en-US" altLang="zh-CN" b="1" dirty="0" smtClean="0">
              <a:solidFill>
                <a:schemeClr val="bg1"/>
              </a:solidFill>
              <a:latin typeface="Microsoft YaHei" panose="020B0503020204020204" pitchFamily="34" charset="-122"/>
              <a:ea typeface="Microsoft YaHei" panose="020B0503020204020204" pitchFamily="34" charset="-122"/>
              <a:cs typeface="SimSun" panose="02010600030101010101" pitchFamily="2" charset="-122"/>
            </a:endParaRPr>
          </a:p>
        </p:txBody>
      </p:sp>
      <p:cxnSp>
        <p:nvCxnSpPr>
          <p:cNvPr id="11" name="直接连接符 10"/>
          <p:cNvCxnSpPr/>
          <p:nvPr/>
        </p:nvCxnSpPr>
        <p:spPr>
          <a:xfrm>
            <a:off x="6122633" y="753954"/>
            <a:ext cx="0" cy="3125588"/>
          </a:xfrm>
          <a:prstGeom prst="line">
            <a:avLst/>
          </a:prstGeom>
          <a:ln w="38100">
            <a:solidFill>
              <a:schemeClr val="bg1">
                <a:lumMod val="95000"/>
                <a:alpha val="6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266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757450"/>
            <a:ext cx="12192000" cy="3084395"/>
          </a:xfrm>
          <a:prstGeom prst="rect">
            <a:avLst/>
          </a:prstGeom>
        </p:spPr>
      </p:pic>
      <p:sp>
        <p:nvSpPr>
          <p:cNvPr id="102" name="椭圆 101"/>
          <p:cNvSpPr/>
          <p:nvPr/>
        </p:nvSpPr>
        <p:spPr>
          <a:xfrm>
            <a:off x="1182948" y="2959945"/>
            <a:ext cx="1562100" cy="15621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smtClean="0">
                <a:solidFill>
                  <a:schemeClr val="tx1"/>
                </a:solidFill>
                <a:latin typeface="微软雅黑" panose="020B0503020204020204" pitchFamily="34" charset="-122"/>
                <a:ea typeface="微软雅黑" panose="020B0503020204020204" pitchFamily="34" charset="-122"/>
              </a:rPr>
              <a:t>55</a:t>
            </a:r>
            <a:r>
              <a:rPr lang="zh-CN" altLang="en-US" sz="2400" dirty="0" smtClean="0">
                <a:solidFill>
                  <a:schemeClr val="tx1"/>
                </a:solidFill>
                <a:latin typeface="微软雅黑" panose="020B0503020204020204" pitchFamily="34" charset="-122"/>
                <a:ea typeface="微软雅黑" panose="020B0503020204020204" pitchFamily="34" charset="-122"/>
              </a:rPr>
              <a:t>亿元</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
        <p:nvSpPr>
          <p:cNvPr id="105" name="椭圆 104"/>
          <p:cNvSpPr/>
          <p:nvPr/>
        </p:nvSpPr>
        <p:spPr>
          <a:xfrm>
            <a:off x="6438011" y="2959945"/>
            <a:ext cx="1562100" cy="15621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6" name="椭圆 105"/>
          <p:cNvSpPr/>
          <p:nvPr/>
        </p:nvSpPr>
        <p:spPr>
          <a:xfrm>
            <a:off x="3805037" y="2959945"/>
            <a:ext cx="1562100" cy="15621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4400" dirty="0" smtClean="0">
                <a:solidFill>
                  <a:schemeClr val="tx1"/>
                </a:solidFill>
                <a:latin typeface="微软雅黑" panose="020B0503020204020204" pitchFamily="34" charset="-122"/>
                <a:ea typeface="微软雅黑" panose="020B0503020204020204" pitchFamily="34" charset="-122"/>
              </a:rPr>
              <a:t>2</a:t>
            </a:r>
            <a:r>
              <a:rPr lang="zh-CN" altLang="en-US" sz="2400" dirty="0" smtClean="0">
                <a:solidFill>
                  <a:schemeClr val="tx1"/>
                </a:solidFill>
                <a:latin typeface="微软雅黑" panose="020B0503020204020204" pitchFamily="34" charset="-122"/>
                <a:ea typeface="微软雅黑" panose="020B0503020204020204" pitchFamily="34" charset="-122"/>
              </a:rPr>
              <a:t>城</a:t>
            </a:r>
            <a:r>
              <a:rPr lang="en-US" altLang="zh-CN" sz="4400" dirty="0" smtClean="0">
                <a:solidFill>
                  <a:schemeClr val="tx1"/>
                </a:solidFill>
                <a:latin typeface="微软雅黑" panose="020B0503020204020204" pitchFamily="34" charset="-122"/>
                <a:ea typeface="微软雅黑" panose="020B0503020204020204" pitchFamily="34" charset="-122"/>
              </a:rPr>
              <a:t>3</a:t>
            </a:r>
            <a:r>
              <a:rPr lang="zh-CN" altLang="en-US" sz="2000" dirty="0" smtClean="0">
                <a:solidFill>
                  <a:schemeClr val="tx1"/>
                </a:solidFill>
                <a:latin typeface="微软雅黑" panose="020B0503020204020204" pitchFamily="34" charset="-122"/>
                <a:ea typeface="微软雅黑" panose="020B0503020204020204" pitchFamily="34" charset="-122"/>
              </a:rPr>
              <a:t>中心</a:t>
            </a:r>
            <a:endParaRPr lang="zh-CN" altLang="en-US" sz="1100"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3850615" y="4732968"/>
            <a:ext cx="2161224"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200" b="1" dirty="0" smtClean="0">
                <a:latin typeface="Microsoft YaHei" panose="020B0503020204020204" pitchFamily="34" charset="-122"/>
                <a:ea typeface="Microsoft YaHei" panose="020B0503020204020204" pitchFamily="34" charset="-122"/>
              </a:rPr>
              <a:t>无锡 </a:t>
            </a:r>
            <a:r>
              <a:rPr lang="en-US" altLang="zh-CN" sz="1200" b="1" dirty="0" smtClean="0">
                <a:latin typeface="Microsoft YaHei" panose="020B0503020204020204" pitchFamily="34" charset="-122"/>
                <a:ea typeface="Microsoft YaHei" panose="020B0503020204020204" pitchFamily="34" charset="-122"/>
              </a:rPr>
              <a:t>&amp; </a:t>
            </a:r>
            <a:r>
              <a:rPr lang="zh-CN" altLang="en-US" sz="1200" b="1" dirty="0" smtClean="0">
                <a:latin typeface="Microsoft YaHei" panose="020B0503020204020204" pitchFamily="34" charset="-122"/>
                <a:ea typeface="Microsoft YaHei" panose="020B0503020204020204" pitchFamily="34" charset="-122"/>
              </a:rPr>
              <a:t>盐城</a:t>
            </a:r>
            <a:endParaRPr lang="en-US" altLang="zh-CN" sz="1200" b="1" dirty="0" smtClean="0">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200" b="1" dirty="0" smtClean="0">
                <a:latin typeface="Microsoft YaHei" panose="020B0503020204020204" pitchFamily="34" charset="-122"/>
                <a:ea typeface="Microsoft YaHei" panose="020B0503020204020204" pitchFamily="34" charset="-122"/>
              </a:rPr>
              <a:t>三</a:t>
            </a:r>
            <a:r>
              <a:rPr lang="zh-CN" altLang="en-US" sz="1200" b="1" dirty="0">
                <a:latin typeface="Microsoft YaHei" panose="020B0503020204020204" pitchFamily="34" charset="-122"/>
                <a:ea typeface="Microsoft YaHei" panose="020B0503020204020204" pitchFamily="34" charset="-122"/>
              </a:rPr>
              <a:t>座超大型生态数据</a:t>
            </a:r>
            <a:r>
              <a:rPr lang="zh-CN" altLang="en-US" sz="1200" b="1" dirty="0" smtClean="0">
                <a:latin typeface="Microsoft YaHei" panose="020B0503020204020204" pitchFamily="34" charset="-122"/>
                <a:ea typeface="Microsoft YaHei" panose="020B0503020204020204" pitchFamily="34" charset="-122"/>
              </a:rPr>
              <a:t>中心（即将投运）</a:t>
            </a:r>
            <a:endParaRPr lang="en-US" altLang="zh-CN" sz="1200" b="1" dirty="0" smtClean="0">
              <a:latin typeface="Microsoft YaHei" panose="020B0503020204020204" pitchFamily="34" charset="-122"/>
              <a:ea typeface="Microsoft YaHei" panose="020B0503020204020204" pitchFamily="34" charset="-122"/>
            </a:endParaRPr>
          </a:p>
        </p:txBody>
      </p:sp>
      <p:sp>
        <p:nvSpPr>
          <p:cNvPr id="37" name="Copyright Notice"/>
          <p:cNvSpPr>
            <a:spLocks/>
          </p:cNvSpPr>
          <p:nvPr/>
        </p:nvSpPr>
        <p:spPr bwMode="auto">
          <a:xfrm>
            <a:off x="3651150" y="292576"/>
            <a:ext cx="4762056"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smtClean="0">
                <a:solidFill>
                  <a:schemeClr val="tx1"/>
                </a:solidFill>
                <a:latin typeface="微软雅黑" panose="020B0503020204020204" pitchFamily="34" charset="-122"/>
                <a:ea typeface="微软雅黑" panose="020B0503020204020204" pitchFamily="34" charset="-122"/>
              </a:rPr>
              <a:t>三座超大型生态数据中心即将投运</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6460908" y="3233163"/>
            <a:ext cx="1539203" cy="1015663"/>
          </a:xfrm>
          <a:prstGeom prst="rect">
            <a:avLst/>
          </a:prstGeom>
          <a:noFill/>
        </p:spPr>
        <p:txBody>
          <a:bodyPr wrap="none" rtlCol="0">
            <a:spAutoFit/>
          </a:bodyPr>
          <a:lstStyle/>
          <a:p>
            <a:pPr algn="ctr"/>
            <a:r>
              <a:rPr lang="en-US" sz="3600" dirty="0" smtClean="0">
                <a:latin typeface="微软雅黑" panose="020B0503020204020204" pitchFamily="34" charset="-122"/>
                <a:ea typeface="微软雅黑" panose="020B0503020204020204" pitchFamily="34" charset="-122"/>
              </a:rPr>
              <a:t>33500</a:t>
            </a:r>
            <a:endParaRPr lang="en-US" sz="3600" dirty="0">
              <a:latin typeface="微软雅黑" panose="020B0503020204020204" pitchFamily="34" charset="-122"/>
              <a:ea typeface="微软雅黑" panose="020B0503020204020204" pitchFamily="34" charset="-122"/>
            </a:endParaRPr>
          </a:p>
          <a:p>
            <a:pPr algn="ctr"/>
            <a:r>
              <a:rPr lang="zh-CN" altLang="en-US" sz="2400" dirty="0" smtClean="0">
                <a:latin typeface="微软雅黑" panose="020B0503020204020204" pitchFamily="34" charset="-122"/>
                <a:ea typeface="微软雅黑" panose="020B0503020204020204" pitchFamily="34" charset="-122"/>
              </a:rPr>
              <a:t>机柜</a:t>
            </a:r>
            <a:endParaRPr lang="en-US" sz="2400" dirty="0">
              <a:latin typeface="微软雅黑" panose="020B0503020204020204" pitchFamily="34" charset="-122"/>
              <a:ea typeface="微软雅黑" panose="020B0503020204020204" pitchFamily="34" charset="-122"/>
            </a:endParaRPr>
          </a:p>
        </p:txBody>
      </p:sp>
      <p:sp>
        <p:nvSpPr>
          <p:cNvPr id="8" name="矩形 7"/>
          <p:cNvSpPr/>
          <p:nvPr/>
        </p:nvSpPr>
        <p:spPr>
          <a:xfrm>
            <a:off x="1223078" y="4732968"/>
            <a:ext cx="1412566" cy="377411"/>
          </a:xfrm>
          <a:prstGeom prst="rect">
            <a:avLst/>
          </a:prstGeom>
        </p:spPr>
        <p:txBody>
          <a:bodyPr wrap="none">
            <a:spAutoFit/>
          </a:bodyPr>
          <a:lstStyle/>
          <a:p>
            <a:pPr marL="285750" indent="-285750">
              <a:lnSpc>
                <a:spcPct val="150000"/>
              </a:lnSpc>
              <a:buFont typeface="Arial" panose="020B0604020202020204" pitchFamily="34" charset="0"/>
              <a:buChar char="•"/>
            </a:pPr>
            <a:r>
              <a:rPr lang="zh-CN" altLang="en-US" sz="1400" b="1" dirty="0">
                <a:latin typeface="Microsoft YaHei" panose="020B0503020204020204" pitchFamily="34" charset="-122"/>
                <a:ea typeface="Microsoft YaHei" panose="020B0503020204020204" pitchFamily="34" charset="-122"/>
              </a:rPr>
              <a:t>投资</a:t>
            </a:r>
            <a:r>
              <a:rPr lang="en-US" altLang="zh-CN" sz="1400" b="1" dirty="0">
                <a:latin typeface="Microsoft YaHei" panose="020B0503020204020204" pitchFamily="34" charset="-122"/>
                <a:ea typeface="Microsoft YaHei" panose="020B0503020204020204" pitchFamily="34" charset="-122"/>
              </a:rPr>
              <a:t>55</a:t>
            </a:r>
            <a:r>
              <a:rPr lang="zh-CN" altLang="en-US" sz="1400" b="1" dirty="0">
                <a:latin typeface="Microsoft YaHei" panose="020B0503020204020204" pitchFamily="34" charset="-122"/>
                <a:ea typeface="Microsoft YaHei" panose="020B0503020204020204" pitchFamily="34" charset="-122"/>
              </a:rPr>
              <a:t>亿元</a:t>
            </a:r>
            <a:endParaRPr lang="en-US" altLang="zh-CN" sz="1400" b="1" dirty="0">
              <a:latin typeface="Microsoft YaHei" panose="020B0503020204020204" pitchFamily="34" charset="-122"/>
              <a:ea typeface="Microsoft YaHei" panose="020B0503020204020204" pitchFamily="34" charset="-122"/>
            </a:endParaRPr>
          </a:p>
        </p:txBody>
      </p:sp>
      <p:sp>
        <p:nvSpPr>
          <p:cNvPr id="48" name="矩形 47"/>
          <p:cNvSpPr/>
          <p:nvPr/>
        </p:nvSpPr>
        <p:spPr>
          <a:xfrm>
            <a:off x="6427126" y="4732968"/>
            <a:ext cx="2535380" cy="923330"/>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200" b="1" dirty="0">
                <a:latin typeface="Microsoft YaHei" panose="020B0503020204020204" pitchFamily="34" charset="-122"/>
                <a:ea typeface="Microsoft YaHei" panose="020B0503020204020204" pitchFamily="34" charset="-122"/>
              </a:rPr>
              <a:t>盐城 </a:t>
            </a:r>
            <a:r>
              <a:rPr lang="en-US" altLang="zh-CN" sz="1200" b="1" dirty="0">
                <a:latin typeface="Microsoft YaHei" panose="020B0503020204020204" pitchFamily="34" charset="-122"/>
                <a:ea typeface="Microsoft YaHei" panose="020B0503020204020204" pitchFamily="34" charset="-122"/>
              </a:rPr>
              <a:t>| </a:t>
            </a:r>
            <a:r>
              <a:rPr lang="en-US" altLang="zh-CN" sz="1200" b="1" dirty="0" smtClean="0">
                <a:latin typeface="Microsoft YaHei" panose="020B0503020204020204" pitchFamily="34" charset="-122"/>
                <a:ea typeface="Microsoft YaHei" panose="020B0503020204020204" pitchFamily="34" charset="-122"/>
              </a:rPr>
              <a:t>2120</a:t>
            </a:r>
            <a:r>
              <a:rPr lang="en-US" sz="1200" b="1" dirty="0" smtClean="0">
                <a:latin typeface="Microsoft YaHei" panose="020B0503020204020204" pitchFamily="34" charset="-122"/>
                <a:ea typeface="Microsoft YaHei" panose="020B0503020204020204" pitchFamily="34" charset="-122"/>
              </a:rPr>
              <a:t>R</a:t>
            </a:r>
          </a:p>
          <a:p>
            <a:pPr marL="285750" indent="-285750">
              <a:lnSpc>
                <a:spcPct val="150000"/>
              </a:lnSpc>
              <a:buFont typeface="Arial" panose="020B0604020202020204" pitchFamily="34" charset="0"/>
              <a:buChar char="•"/>
            </a:pPr>
            <a:r>
              <a:rPr lang="zh-CN" altLang="en-US" sz="1200" b="1" dirty="0">
                <a:latin typeface="Microsoft YaHei" panose="020B0503020204020204" pitchFamily="34" charset="-122"/>
                <a:ea typeface="Microsoft YaHei" panose="020B0503020204020204" pitchFamily="34" charset="-122"/>
              </a:rPr>
              <a:t>无锡 </a:t>
            </a:r>
            <a:r>
              <a:rPr lang="en-US" altLang="zh-CN" sz="1200" b="1" dirty="0">
                <a:latin typeface="Microsoft YaHei" panose="020B0503020204020204" pitchFamily="34" charset="-122"/>
                <a:ea typeface="Microsoft YaHei" panose="020B0503020204020204" pitchFamily="34" charset="-122"/>
              </a:rPr>
              <a:t>| </a:t>
            </a:r>
            <a:r>
              <a:rPr lang="en-US" altLang="zh-CN" sz="1200" b="1" dirty="0" smtClean="0">
                <a:latin typeface="Microsoft YaHei" panose="020B0503020204020204" pitchFamily="34" charset="-122"/>
                <a:ea typeface="Microsoft YaHei" panose="020B0503020204020204" pitchFamily="34" charset="-122"/>
              </a:rPr>
              <a:t>26310</a:t>
            </a:r>
            <a:r>
              <a:rPr lang="en-US" sz="1200" b="1" dirty="0" smtClean="0">
                <a:latin typeface="Microsoft YaHei" panose="020B0503020204020204" pitchFamily="34" charset="-122"/>
                <a:ea typeface="Microsoft YaHei" panose="020B0503020204020204" pitchFamily="34" charset="-122"/>
              </a:rPr>
              <a:t>R</a:t>
            </a:r>
          </a:p>
          <a:p>
            <a:pPr marL="285750" indent="-285750">
              <a:lnSpc>
                <a:spcPct val="150000"/>
              </a:lnSpc>
              <a:buFont typeface="Arial" panose="020B0604020202020204" pitchFamily="34" charset="0"/>
              <a:buChar char="•"/>
            </a:pPr>
            <a:r>
              <a:rPr lang="zh-CN" altLang="en-US" sz="1200" b="1" dirty="0">
                <a:latin typeface="Microsoft YaHei" panose="020B0503020204020204" pitchFamily="34" charset="-122"/>
                <a:ea typeface="Microsoft YaHei" panose="020B0503020204020204" pitchFamily="34" charset="-122"/>
              </a:rPr>
              <a:t> </a:t>
            </a:r>
            <a:r>
              <a:rPr lang="zh-CN" altLang="en-US" sz="1200" b="1" dirty="0" smtClean="0">
                <a:latin typeface="Microsoft YaHei" panose="020B0503020204020204" pitchFamily="34" charset="-122"/>
                <a:ea typeface="Microsoft YaHei" panose="020B0503020204020204" pitchFamily="34" charset="-122"/>
              </a:rPr>
              <a:t>   </a:t>
            </a:r>
            <a:r>
              <a:rPr lang="en-US" altLang="zh-CN" sz="1200" b="1" dirty="0" smtClean="0">
                <a:latin typeface="Microsoft YaHei" panose="020B0503020204020204" pitchFamily="34" charset="-122"/>
                <a:ea typeface="Microsoft YaHei" panose="020B0503020204020204" pitchFamily="34" charset="-122"/>
              </a:rPr>
              <a:t>+</a:t>
            </a:r>
            <a:r>
              <a:rPr lang="zh-CN" altLang="en-US" sz="1200" b="1" dirty="0" smtClean="0">
                <a:latin typeface="Microsoft YaHei" panose="020B0503020204020204" pitchFamily="34" charset="-122"/>
                <a:ea typeface="Microsoft YaHei" panose="020B0503020204020204" pitchFamily="34" charset="-122"/>
              </a:rPr>
              <a:t> </a:t>
            </a:r>
            <a:r>
              <a:rPr lang="en-US" altLang="zh-CN" sz="1200" b="1" dirty="0">
                <a:latin typeface="Microsoft YaHei" panose="020B0503020204020204" pitchFamily="34" charset="-122"/>
                <a:ea typeface="Microsoft YaHei" panose="020B0503020204020204" pitchFamily="34" charset="-122"/>
              </a:rPr>
              <a:t>| 5125</a:t>
            </a:r>
            <a:r>
              <a:rPr lang="en-US" sz="1200" b="1" dirty="0">
                <a:latin typeface="Microsoft YaHei" panose="020B0503020204020204" pitchFamily="34" charset="-122"/>
                <a:ea typeface="Microsoft YaHei" panose="020B0503020204020204" pitchFamily="34" charset="-122"/>
              </a:rPr>
              <a:t>R</a:t>
            </a:r>
            <a:endParaRPr lang="en-US" altLang="zh-CN" sz="1200" b="1" dirty="0" smtClean="0">
              <a:latin typeface="Microsoft YaHei" panose="020B0503020204020204" pitchFamily="34" charset="-122"/>
              <a:ea typeface="Microsoft YaHei" panose="020B0503020204020204" pitchFamily="34" charset="-122"/>
            </a:endParaRPr>
          </a:p>
        </p:txBody>
      </p:sp>
      <p:sp>
        <p:nvSpPr>
          <p:cNvPr id="12" name="矩形 11"/>
          <p:cNvSpPr/>
          <p:nvPr/>
        </p:nvSpPr>
        <p:spPr>
          <a:xfrm>
            <a:off x="9109735" y="4732968"/>
            <a:ext cx="1774356" cy="646331"/>
          </a:xfrm>
          <a:prstGeom prst="rect">
            <a:avLst/>
          </a:prstGeom>
          <a:solidFill>
            <a:schemeClr val="bg1"/>
          </a:solidFill>
        </p:spPr>
        <p:txBody>
          <a:bodyPr wrap="square">
            <a:spAutoFit/>
          </a:bodyPr>
          <a:lstStyle/>
          <a:p>
            <a:pPr marL="285750" indent="-285750">
              <a:lnSpc>
                <a:spcPct val="150000"/>
              </a:lnSpc>
              <a:buFont typeface="Arial" panose="020B0604020202020204" pitchFamily="34" charset="0"/>
              <a:buChar char="•"/>
            </a:pPr>
            <a:r>
              <a:rPr lang="zh-CN" altLang="en-US" sz="1200" b="1" dirty="0" smtClean="0">
                <a:latin typeface="Microsoft YaHei" panose="020B0503020204020204" pitchFamily="34" charset="-122"/>
                <a:ea typeface="Microsoft YaHei" panose="020B0503020204020204" pitchFamily="34" charset="-122"/>
              </a:rPr>
              <a:t>未来全球布局</a:t>
            </a:r>
            <a:r>
              <a:rPr lang="en-US" altLang="zh-CN" sz="1200" b="1" dirty="0" smtClean="0">
                <a:latin typeface="Microsoft YaHei" panose="020B0503020204020204" pitchFamily="34" charset="-122"/>
                <a:ea typeface="Microsoft YaHei" panose="020B0503020204020204" pitchFamily="34" charset="-122"/>
              </a:rPr>
              <a:t>40</a:t>
            </a:r>
            <a:r>
              <a:rPr lang="zh-CN" altLang="en-US" sz="1200" b="1" dirty="0" smtClean="0">
                <a:latin typeface="Microsoft YaHei" panose="020B0503020204020204" pitchFamily="34" charset="-122"/>
                <a:ea typeface="Microsoft YaHei" panose="020B0503020204020204" pitchFamily="34" charset="-122"/>
              </a:rPr>
              <a:t>座大型数据中心</a:t>
            </a:r>
            <a:endParaRPr lang="en-US" altLang="zh-CN" sz="1200" b="1" dirty="0">
              <a:latin typeface="Microsoft YaHei" panose="020B0503020204020204" pitchFamily="34" charset="-122"/>
              <a:ea typeface="Microsoft YaHei" panose="020B0503020204020204" pitchFamily="34" charset="-122"/>
            </a:endParaRPr>
          </a:p>
        </p:txBody>
      </p:sp>
      <p:sp>
        <p:nvSpPr>
          <p:cNvPr id="13" name="椭圆 12"/>
          <p:cNvSpPr/>
          <p:nvPr/>
        </p:nvSpPr>
        <p:spPr>
          <a:xfrm>
            <a:off x="9231253" y="2959945"/>
            <a:ext cx="1562100" cy="1562100"/>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9660511" y="3233163"/>
            <a:ext cx="726481" cy="1015663"/>
          </a:xfrm>
          <a:prstGeom prst="rect">
            <a:avLst/>
          </a:prstGeom>
          <a:noFill/>
        </p:spPr>
        <p:txBody>
          <a:bodyPr wrap="none" rtlCol="0">
            <a:spAutoFit/>
          </a:bodyPr>
          <a:lstStyle/>
          <a:p>
            <a:pPr algn="ctr"/>
            <a:r>
              <a:rPr lang="en-US" sz="3600" dirty="0" smtClean="0">
                <a:latin typeface="微软雅黑" panose="020B0503020204020204" pitchFamily="34" charset="-122"/>
                <a:ea typeface="微软雅黑" panose="020B0503020204020204" pitchFamily="34" charset="-122"/>
              </a:rPr>
              <a:t>40</a:t>
            </a:r>
            <a:endParaRPr lang="en-US" sz="36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座</a:t>
            </a:r>
            <a:endParaRPr 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4610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图片 83"/>
          <p:cNvPicPr>
            <a:picLocks noChangeAspect="1"/>
          </p:cNvPicPr>
          <p:nvPr/>
        </p:nvPicPr>
        <p:blipFill rotWithShape="1">
          <a:blip r:embed="rId2" cstate="email">
            <a:extLst>
              <a:ext uri="{28A0092B-C50C-407E-A947-70E740481C1C}">
                <a14:useLocalDpi xmlns:a14="http://schemas.microsoft.com/office/drawing/2010/main"/>
              </a:ext>
            </a:extLst>
          </a:blip>
          <a:srcRect l="21418" t="3366" r="30072" b="26593"/>
          <a:stretch/>
        </p:blipFill>
        <p:spPr>
          <a:xfrm>
            <a:off x="742950" y="2119194"/>
            <a:ext cx="2896164" cy="2082800"/>
          </a:xfrm>
          <a:prstGeom prst="rect">
            <a:avLst/>
          </a:prstGeom>
          <a:ln>
            <a:noFill/>
          </a:ln>
          <a:effectLst>
            <a:outerShdw blurRad="190500" algn="tl" rotWithShape="0">
              <a:srgbClr val="000000">
                <a:alpha val="70000"/>
              </a:srgbClr>
            </a:outerShdw>
          </a:effectLst>
        </p:spPr>
      </p:pic>
      <p:sp>
        <p:nvSpPr>
          <p:cNvPr id="48" name="Copyright Notice"/>
          <p:cNvSpPr>
            <a:spLocks/>
          </p:cNvSpPr>
          <p:nvPr/>
        </p:nvSpPr>
        <p:spPr bwMode="auto">
          <a:xfrm>
            <a:off x="3909283" y="308733"/>
            <a:ext cx="446710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smtClean="0">
                <a:solidFill>
                  <a:schemeClr val="tx1"/>
                </a:solidFill>
                <a:latin typeface="微软雅黑" panose="020B0503020204020204" pitchFamily="34" charset="-122"/>
                <a:ea typeface="微软雅黑" panose="020B0503020204020204" pitchFamily="34" charset="-122"/>
              </a:rPr>
              <a:t>GC-EB1</a:t>
            </a:r>
            <a:r>
              <a:rPr lang="zh-CN" altLang="en-US" sz="2400" b="1" cap="small" dirty="0" smtClean="0">
                <a:solidFill>
                  <a:schemeClr val="tx1"/>
                </a:solidFill>
                <a:latin typeface="微软雅黑" panose="020B0503020204020204" pitchFamily="34" charset="-122"/>
                <a:ea typeface="微软雅黑" panose="020B0503020204020204" pitchFamily="34" charset="-122"/>
              </a:rPr>
              <a:t>（盐城数据中心）</a:t>
            </a:r>
            <a:r>
              <a:rPr lang="en-US" sz="2400" b="1" cap="small" dirty="0" smtClean="0">
                <a:solidFill>
                  <a:schemeClr val="tx1"/>
                </a:solidFill>
                <a:latin typeface="微软雅黑" panose="020B0503020204020204" pitchFamily="34" charset="-122"/>
                <a:ea typeface="微软雅黑" panose="020B0503020204020204" pitchFamily="34" charset="-122"/>
              </a:rPr>
              <a:t> </a:t>
            </a:r>
            <a:r>
              <a:rPr lang="zh-CN" altLang="en-US" sz="2400" b="1" cap="small" dirty="0" smtClean="0">
                <a:solidFill>
                  <a:schemeClr val="tx1"/>
                </a:solidFill>
                <a:latin typeface="微软雅黑" panose="020B0503020204020204" pitchFamily="34" charset="-122"/>
                <a:ea typeface="微软雅黑" panose="020B0503020204020204" pitchFamily="34" charset="-122"/>
              </a:rPr>
              <a:t>概况</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90" name="文本框 89"/>
          <p:cNvSpPr txBox="1"/>
          <p:nvPr/>
        </p:nvSpPr>
        <p:spPr>
          <a:xfrm>
            <a:off x="1267039" y="5256996"/>
            <a:ext cx="2250937"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a:t>
            </a:r>
            <a:r>
              <a:rPr lang="en-US" altLang="zh-CN" sz="2000" b="1" dirty="0" smtClean="0">
                <a:solidFill>
                  <a:srgbClr val="C00000"/>
                </a:solidFill>
                <a:latin typeface="微软雅黑" panose="020B0503020204020204" pitchFamily="34" charset="-122"/>
                <a:ea typeface="微软雅黑" panose="020B0503020204020204" pitchFamily="34" charset="-122"/>
              </a:rPr>
              <a:t>S18</a:t>
            </a:r>
            <a:r>
              <a:rPr lang="zh-CN" altLang="en-US" sz="1200" b="1" dirty="0">
                <a:latin typeface="微软雅黑" panose="020B0503020204020204" pitchFamily="34" charset="-122"/>
                <a:ea typeface="微软雅黑" panose="020B0503020204020204" pitchFamily="34" charset="-122"/>
              </a:rPr>
              <a:t>高速</a:t>
            </a:r>
            <a:r>
              <a:rPr lang="zh-CN" altLang="en-US" sz="1200" b="1" dirty="0" smtClean="0">
                <a:latin typeface="微软雅黑" panose="020B0503020204020204" pitchFamily="34" charset="-122"/>
                <a:ea typeface="微软雅黑" panose="020B0503020204020204" pitchFamily="34" charset="-122"/>
              </a:rPr>
              <a:t>仅</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grpSp>
        <p:nvGrpSpPr>
          <p:cNvPr id="85" name="组合 84"/>
          <p:cNvGrpSpPr/>
          <p:nvPr/>
        </p:nvGrpSpPr>
        <p:grpSpPr>
          <a:xfrm>
            <a:off x="1528966" y="3042367"/>
            <a:ext cx="340201" cy="401679"/>
            <a:chOff x="9063848" y="2828773"/>
            <a:chExt cx="833027" cy="983564"/>
          </a:xfrm>
        </p:grpSpPr>
        <p:grpSp>
          <p:nvGrpSpPr>
            <p:cNvPr id="86" name="组合 85"/>
            <p:cNvGrpSpPr/>
            <p:nvPr/>
          </p:nvGrpSpPr>
          <p:grpSpPr>
            <a:xfrm>
              <a:off x="9063848" y="2828773"/>
              <a:ext cx="833027" cy="983564"/>
              <a:chOff x="5047241" y="1120466"/>
              <a:chExt cx="1249540" cy="1475345"/>
            </a:xfrm>
          </p:grpSpPr>
          <p:sp>
            <p:nvSpPr>
              <p:cNvPr id="88" name="任意多边形 87"/>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5164555" y="1240628"/>
                <a:ext cx="1014915" cy="1014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87" name="图片 8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4390" y="3155031"/>
              <a:ext cx="616835" cy="184919"/>
            </a:xfrm>
            <a:prstGeom prst="rect">
              <a:avLst/>
            </a:prstGeom>
            <a:noFill/>
          </p:spPr>
        </p:pic>
      </p:grpSp>
      <p:sp>
        <p:nvSpPr>
          <p:cNvPr id="97" name="文本框 96"/>
          <p:cNvSpPr txBox="1"/>
          <p:nvPr/>
        </p:nvSpPr>
        <p:spPr>
          <a:xfrm>
            <a:off x="4519548" y="5264921"/>
            <a:ext cx="2409634"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a:t>
            </a:r>
            <a:r>
              <a:rPr lang="en-US" altLang="zh-CN" sz="2000" b="1" dirty="0" smtClean="0">
                <a:solidFill>
                  <a:srgbClr val="C00000"/>
                </a:solidFill>
                <a:latin typeface="微软雅黑" panose="020B0503020204020204" pitchFamily="34" charset="-122"/>
                <a:ea typeface="微软雅黑" panose="020B0503020204020204" pitchFamily="34" charset="-122"/>
              </a:rPr>
              <a:t>S234</a:t>
            </a:r>
            <a:r>
              <a:rPr lang="zh-CN" altLang="en-US" sz="1200" b="1" dirty="0">
                <a:latin typeface="微软雅黑" panose="020B0503020204020204" pitchFamily="34" charset="-122"/>
                <a:ea typeface="微软雅黑" panose="020B0503020204020204" pitchFamily="34" charset="-122"/>
              </a:rPr>
              <a:t>省道</a:t>
            </a:r>
            <a:r>
              <a:rPr lang="zh-CN" altLang="en-US" sz="1200" b="1" dirty="0" smtClean="0">
                <a:latin typeface="微软雅黑" panose="020B0503020204020204" pitchFamily="34" charset="-122"/>
                <a:ea typeface="微软雅黑" panose="020B0503020204020204" pitchFamily="34" charset="-122"/>
              </a:rPr>
              <a:t>仅</a:t>
            </a:r>
            <a:r>
              <a:rPr lang="en-US" altLang="zh-CN" sz="2000" b="1" dirty="0" smtClean="0">
                <a:solidFill>
                  <a:srgbClr val="C00000"/>
                </a:solidFill>
                <a:latin typeface="微软雅黑" panose="020B0503020204020204" pitchFamily="34" charset="-122"/>
                <a:ea typeface="微软雅黑" panose="020B0503020204020204" pitchFamily="34" charset="-122"/>
              </a:rPr>
              <a:t>2</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sp>
        <p:nvSpPr>
          <p:cNvPr id="98" name="文本框 97"/>
          <p:cNvSpPr txBox="1"/>
          <p:nvPr/>
        </p:nvSpPr>
        <p:spPr>
          <a:xfrm>
            <a:off x="8422769" y="5307796"/>
            <a:ext cx="2250937"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a:t>
            </a:r>
            <a:r>
              <a:rPr lang="en-US" altLang="zh-CN" sz="2000" b="1" dirty="0" smtClean="0">
                <a:solidFill>
                  <a:srgbClr val="C00000"/>
                </a:solidFill>
                <a:latin typeface="微软雅黑" panose="020B0503020204020204" pitchFamily="34" charset="-122"/>
                <a:ea typeface="微软雅黑" panose="020B0503020204020204" pitchFamily="34" charset="-122"/>
              </a:rPr>
              <a:t>S75</a:t>
            </a:r>
            <a:r>
              <a:rPr lang="zh-CN" altLang="en-US" sz="1200" b="1" dirty="0">
                <a:latin typeface="微软雅黑" panose="020B0503020204020204" pitchFamily="34" charset="-122"/>
                <a:ea typeface="微软雅黑" panose="020B0503020204020204" pitchFamily="34" charset="-122"/>
              </a:rPr>
              <a:t>高速仅</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pic>
        <p:nvPicPr>
          <p:cNvPr id="99" name="图片 9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99669" y="2119194"/>
            <a:ext cx="2662869" cy="1672588"/>
          </a:xfrm>
          <a:prstGeom prst="rect">
            <a:avLst/>
          </a:prstGeom>
          <a:ln>
            <a:noFill/>
          </a:ln>
          <a:effectLst>
            <a:outerShdw blurRad="190500" algn="tl" rotWithShape="0">
              <a:srgbClr val="000000">
                <a:alpha val="70000"/>
              </a:srgbClr>
            </a:outerShdw>
          </a:effectLst>
        </p:spPr>
      </p:pic>
      <p:grpSp>
        <p:nvGrpSpPr>
          <p:cNvPr id="107" name="组合 106"/>
          <p:cNvGrpSpPr/>
          <p:nvPr/>
        </p:nvGrpSpPr>
        <p:grpSpPr>
          <a:xfrm flipH="1">
            <a:off x="2875658" y="2689765"/>
            <a:ext cx="1709485" cy="766810"/>
            <a:chOff x="3193777" y="3266984"/>
            <a:chExt cx="1709485" cy="766810"/>
          </a:xfrm>
        </p:grpSpPr>
        <p:sp>
          <p:nvSpPr>
            <p:cNvPr id="105"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06"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sp>
        <p:nvSpPr>
          <p:cNvPr id="116" name="文本框 115"/>
          <p:cNvSpPr txBox="1"/>
          <p:nvPr/>
        </p:nvSpPr>
        <p:spPr>
          <a:xfrm>
            <a:off x="4398659" y="3976060"/>
            <a:ext cx="2864887" cy="261610"/>
          </a:xfrm>
          <a:prstGeom prst="rect">
            <a:avLst/>
          </a:prstGeom>
          <a:noFill/>
        </p:spPr>
        <p:txBody>
          <a:bodyPr wrap="none" rtlCol="0">
            <a:spAutoFit/>
          </a:bodyPr>
          <a:lstStyle/>
          <a:p>
            <a:r>
              <a:rPr lang="zh-CN" altLang="en-US" sz="1100" b="1" dirty="0" smtClean="0">
                <a:latin typeface="微软雅黑" panose="020B0503020204020204" pitchFamily="34" charset="-122"/>
                <a:ea typeface="微软雅黑" panose="020B0503020204020204" pitchFamily="34" charset="-122"/>
              </a:rPr>
              <a:t>独创“变形金刚式”全模块化数据中心设计</a:t>
            </a:r>
          </a:p>
        </p:txBody>
      </p:sp>
      <p:pic>
        <p:nvPicPr>
          <p:cNvPr id="117" name="图片 1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6445" y="1628660"/>
            <a:ext cx="2348834" cy="1793315"/>
          </a:xfrm>
          <a:prstGeom prst="rect">
            <a:avLst/>
          </a:prstGeom>
          <a:ln>
            <a:noFill/>
          </a:ln>
          <a:effectLst>
            <a:outerShdw blurRad="190500" algn="tl" rotWithShape="0">
              <a:srgbClr val="000000">
                <a:alpha val="70000"/>
              </a:srgbClr>
            </a:outerShdw>
          </a:effectLst>
        </p:spPr>
      </p:pic>
      <p:grpSp>
        <p:nvGrpSpPr>
          <p:cNvPr id="119" name="组合 118"/>
          <p:cNvGrpSpPr/>
          <p:nvPr/>
        </p:nvGrpSpPr>
        <p:grpSpPr>
          <a:xfrm flipH="1">
            <a:off x="6668149" y="1907916"/>
            <a:ext cx="1709485" cy="766810"/>
            <a:chOff x="3193777" y="3266984"/>
            <a:chExt cx="1709485" cy="766810"/>
          </a:xfrm>
        </p:grpSpPr>
        <p:sp>
          <p:nvSpPr>
            <p:cNvPr id="120"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21"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127" name="组合 126"/>
          <p:cNvGrpSpPr/>
          <p:nvPr/>
        </p:nvGrpSpPr>
        <p:grpSpPr>
          <a:xfrm>
            <a:off x="8750993" y="3588608"/>
            <a:ext cx="1359387" cy="661762"/>
            <a:chOff x="8782637" y="3803301"/>
            <a:chExt cx="1359387" cy="661762"/>
          </a:xfrm>
        </p:grpSpPr>
        <p:pic>
          <p:nvPicPr>
            <p:cNvPr id="118" name="图片 1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2637" y="3828701"/>
              <a:ext cx="349556" cy="580618"/>
            </a:xfrm>
            <a:prstGeom prst="rect">
              <a:avLst/>
            </a:prstGeom>
          </p:spPr>
        </p:pic>
        <p:sp>
          <p:nvSpPr>
            <p:cNvPr id="122" name="文本框 121"/>
            <p:cNvSpPr txBox="1"/>
            <p:nvPr/>
          </p:nvSpPr>
          <p:spPr>
            <a:xfrm>
              <a:off x="9239213" y="3803301"/>
              <a:ext cx="902811"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机柜数量</a:t>
              </a:r>
            </a:p>
          </p:txBody>
        </p:sp>
        <p:sp>
          <p:nvSpPr>
            <p:cNvPr id="123" name="文本框 122"/>
            <p:cNvSpPr txBox="1"/>
            <p:nvPr/>
          </p:nvSpPr>
          <p:spPr>
            <a:xfrm>
              <a:off x="9299325" y="4157286"/>
              <a:ext cx="752129" cy="307777"/>
            </a:xfrm>
            <a:prstGeom prst="rect">
              <a:avLst/>
            </a:prstGeom>
            <a:noFill/>
          </p:spPr>
          <p:txBody>
            <a:bodyPr wrap="none" rtlCol="0">
              <a:spAutoFit/>
            </a:bodyPr>
            <a:lstStyle/>
            <a:p>
              <a:r>
                <a:rPr lang="en-US" altLang="zh-CN" sz="1400" b="1" dirty="0" smtClean="0">
                  <a:latin typeface="微软雅黑" panose="020B0503020204020204" pitchFamily="34" charset="-122"/>
                  <a:ea typeface="微软雅黑" panose="020B0503020204020204" pitchFamily="34" charset="-122"/>
                </a:rPr>
                <a:t>2120R</a:t>
              </a:r>
              <a:endParaRPr lang="zh-CN" altLang="en-US" sz="1400" b="1" dirty="0" smtClean="0">
                <a:latin typeface="微软雅黑" panose="020B0503020204020204" pitchFamily="34" charset="-122"/>
                <a:ea typeface="微软雅黑" panose="020B0503020204020204" pitchFamily="34" charset="-122"/>
              </a:endParaRPr>
            </a:p>
          </p:txBody>
        </p:sp>
      </p:grpSp>
      <p:cxnSp>
        <p:nvCxnSpPr>
          <p:cNvPr id="125" name="直接连接符 124"/>
          <p:cNvCxnSpPr/>
          <p:nvPr/>
        </p:nvCxnSpPr>
        <p:spPr>
          <a:xfrm flipH="1" flipV="1">
            <a:off x="1699067" y="3440303"/>
            <a:ext cx="1195641" cy="31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452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3868" y="1967957"/>
            <a:ext cx="3220742" cy="2095500"/>
          </a:xfrm>
          <a:prstGeom prst="rect">
            <a:avLst/>
          </a:prstGeom>
        </p:spPr>
      </p:pic>
      <p:pic>
        <p:nvPicPr>
          <p:cNvPr id="95" name="图片 94"/>
          <p:cNvPicPr>
            <a:picLocks noChangeAspect="1"/>
          </p:cNvPicPr>
          <p:nvPr/>
        </p:nvPicPr>
        <p:blipFill rotWithShape="1">
          <a:blip r:embed="rId3" cstate="email">
            <a:extLst>
              <a:ext uri="{28A0092B-C50C-407E-A947-70E740481C1C}">
                <a14:useLocalDpi xmlns:a14="http://schemas.microsoft.com/office/drawing/2010/main"/>
              </a:ext>
            </a:extLst>
          </a:blip>
          <a:srcRect l="-596"/>
          <a:stretch/>
        </p:blipFill>
        <p:spPr>
          <a:xfrm>
            <a:off x="4517949" y="1985299"/>
            <a:ext cx="2662869" cy="1682516"/>
          </a:xfrm>
          <a:prstGeom prst="rect">
            <a:avLst/>
          </a:prstGeom>
          <a:ln>
            <a:noFill/>
          </a:ln>
          <a:effectLst>
            <a:outerShdw blurRad="190500" algn="tl" rotWithShape="0">
              <a:srgbClr val="000000">
                <a:alpha val="70000"/>
              </a:srgbClr>
            </a:outerShdw>
          </a:effectLst>
        </p:spPr>
      </p:pic>
      <p:pic>
        <p:nvPicPr>
          <p:cNvPr id="94" name="图片 9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5369" y="1561555"/>
            <a:ext cx="2634426" cy="1685358"/>
          </a:xfrm>
          <a:prstGeom prst="rect">
            <a:avLst/>
          </a:prstGeom>
          <a:ln>
            <a:noFill/>
          </a:ln>
          <a:effectLst>
            <a:outerShdw blurRad="190500" algn="tl" rotWithShape="0">
              <a:srgbClr val="000000">
                <a:alpha val="70000"/>
              </a:srgbClr>
            </a:outerShdw>
          </a:effectLst>
        </p:spPr>
      </p:pic>
      <p:sp>
        <p:nvSpPr>
          <p:cNvPr id="90" name="文本框 89"/>
          <p:cNvSpPr txBox="1"/>
          <p:nvPr/>
        </p:nvSpPr>
        <p:spPr>
          <a:xfrm>
            <a:off x="1355757" y="5167157"/>
            <a:ext cx="2087431"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距新区高铁仅</a:t>
            </a:r>
            <a:r>
              <a:rPr lang="en-US" altLang="zh-CN" sz="2000" b="1" dirty="0" smtClean="0">
                <a:solidFill>
                  <a:srgbClr val="C00000"/>
                </a:solidFill>
                <a:latin typeface="微软雅黑" panose="020B0503020204020204" pitchFamily="34" charset="-122"/>
                <a:ea typeface="微软雅黑" panose="020B0503020204020204" pitchFamily="34" charset="-122"/>
              </a:rPr>
              <a:t>8</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grpSp>
        <p:nvGrpSpPr>
          <p:cNvPr id="85" name="组合 84"/>
          <p:cNvGrpSpPr/>
          <p:nvPr/>
        </p:nvGrpSpPr>
        <p:grpSpPr>
          <a:xfrm>
            <a:off x="2180295" y="2903757"/>
            <a:ext cx="340201" cy="401679"/>
            <a:chOff x="9063848" y="2828773"/>
            <a:chExt cx="833027" cy="983564"/>
          </a:xfrm>
        </p:grpSpPr>
        <p:grpSp>
          <p:nvGrpSpPr>
            <p:cNvPr id="86" name="组合 85"/>
            <p:cNvGrpSpPr/>
            <p:nvPr/>
          </p:nvGrpSpPr>
          <p:grpSpPr>
            <a:xfrm>
              <a:off x="9063848" y="2828773"/>
              <a:ext cx="833027" cy="983564"/>
              <a:chOff x="5047241" y="1120466"/>
              <a:chExt cx="1249540" cy="1475345"/>
            </a:xfrm>
          </p:grpSpPr>
          <p:sp>
            <p:nvSpPr>
              <p:cNvPr id="88" name="任意多边形 87"/>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5164555" y="1240628"/>
                <a:ext cx="1014915" cy="1014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87" name="图片 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4390" y="3155031"/>
              <a:ext cx="616835" cy="184919"/>
            </a:xfrm>
            <a:prstGeom prst="rect">
              <a:avLst/>
            </a:prstGeom>
            <a:noFill/>
          </p:spPr>
        </p:pic>
      </p:grpSp>
      <p:sp>
        <p:nvSpPr>
          <p:cNvPr id="97" name="文本框 96"/>
          <p:cNvSpPr txBox="1"/>
          <p:nvPr/>
        </p:nvSpPr>
        <p:spPr>
          <a:xfrm>
            <a:off x="3879704" y="5167157"/>
            <a:ext cx="1938351"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距机场仅</a:t>
            </a:r>
            <a:r>
              <a:rPr lang="en-US" altLang="zh-CN" sz="2000" b="1" dirty="0" smtClean="0">
                <a:solidFill>
                  <a:srgbClr val="C00000"/>
                </a:solidFill>
                <a:latin typeface="微软雅黑" panose="020B0503020204020204" pitchFamily="34" charset="-122"/>
                <a:ea typeface="微软雅黑" panose="020B0503020204020204" pitchFamily="34" charset="-122"/>
              </a:rPr>
              <a:t>10</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sp>
        <p:nvSpPr>
          <p:cNvPr id="98" name="文本框 97"/>
          <p:cNvSpPr txBox="1"/>
          <p:nvPr/>
        </p:nvSpPr>
        <p:spPr>
          <a:xfrm>
            <a:off x="8624628" y="5167157"/>
            <a:ext cx="2246128"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距高铁东站仅</a:t>
            </a:r>
            <a:r>
              <a:rPr lang="en-US" altLang="zh-CN" sz="2000" b="1" dirty="0" smtClean="0">
                <a:solidFill>
                  <a:srgbClr val="C00000"/>
                </a:solidFill>
                <a:latin typeface="微软雅黑" panose="020B0503020204020204" pitchFamily="34" charset="-122"/>
                <a:ea typeface="微软雅黑" panose="020B0503020204020204" pitchFamily="34" charset="-122"/>
              </a:rPr>
              <a:t>15</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grpSp>
        <p:nvGrpSpPr>
          <p:cNvPr id="107" name="组合 106"/>
          <p:cNvGrpSpPr/>
          <p:nvPr/>
        </p:nvGrpSpPr>
        <p:grpSpPr>
          <a:xfrm flipH="1">
            <a:off x="2945326" y="2559875"/>
            <a:ext cx="1709485" cy="766810"/>
            <a:chOff x="3193777" y="3266984"/>
            <a:chExt cx="1709485" cy="766810"/>
          </a:xfrm>
        </p:grpSpPr>
        <p:sp>
          <p:nvSpPr>
            <p:cNvPr id="105"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06"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sp>
        <p:nvSpPr>
          <p:cNvPr id="116" name="文本框 115"/>
          <p:cNvSpPr txBox="1"/>
          <p:nvPr/>
        </p:nvSpPr>
        <p:spPr>
          <a:xfrm>
            <a:off x="4806704" y="3884270"/>
            <a:ext cx="2159566" cy="261610"/>
          </a:xfrm>
          <a:prstGeom prst="rect">
            <a:avLst/>
          </a:prstGeom>
          <a:noFill/>
        </p:spPr>
        <p:txBody>
          <a:bodyPr wrap="none" rtlCol="0">
            <a:spAutoFit/>
          </a:bodyPr>
          <a:lstStyle/>
          <a:p>
            <a:r>
              <a:rPr lang="zh-CN" altLang="en-US" sz="1100" b="1" dirty="0" smtClean="0">
                <a:latin typeface="微软雅黑" panose="020B0503020204020204" pitchFamily="34" charset="-122"/>
                <a:ea typeface="微软雅黑" panose="020B0503020204020204" pitchFamily="34" charset="-122"/>
              </a:rPr>
              <a:t>多数据中心集群，多模块化设计</a:t>
            </a:r>
          </a:p>
        </p:txBody>
      </p:sp>
      <p:grpSp>
        <p:nvGrpSpPr>
          <p:cNvPr id="119" name="组合 118"/>
          <p:cNvGrpSpPr/>
          <p:nvPr/>
        </p:nvGrpSpPr>
        <p:grpSpPr>
          <a:xfrm flipH="1">
            <a:off x="6737817" y="1803426"/>
            <a:ext cx="1709485" cy="766810"/>
            <a:chOff x="3193777" y="3266984"/>
            <a:chExt cx="1709485" cy="766810"/>
          </a:xfrm>
        </p:grpSpPr>
        <p:sp>
          <p:nvSpPr>
            <p:cNvPr id="120"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21"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127" name="组合 126"/>
          <p:cNvGrpSpPr/>
          <p:nvPr/>
        </p:nvGrpSpPr>
        <p:grpSpPr>
          <a:xfrm>
            <a:off x="8820661" y="3484118"/>
            <a:ext cx="1379425" cy="661762"/>
            <a:chOff x="8782637" y="3803301"/>
            <a:chExt cx="1379425" cy="661762"/>
          </a:xfrm>
        </p:grpSpPr>
        <p:pic>
          <p:nvPicPr>
            <p:cNvPr id="118" name="图片 1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2637" y="3828701"/>
              <a:ext cx="349556" cy="580618"/>
            </a:xfrm>
            <a:prstGeom prst="rect">
              <a:avLst/>
            </a:prstGeom>
          </p:spPr>
        </p:pic>
        <p:sp>
          <p:nvSpPr>
            <p:cNvPr id="122" name="文本框 121"/>
            <p:cNvSpPr txBox="1"/>
            <p:nvPr/>
          </p:nvSpPr>
          <p:spPr>
            <a:xfrm>
              <a:off x="9239213" y="3803301"/>
              <a:ext cx="902811"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机柜数量</a:t>
              </a:r>
            </a:p>
          </p:txBody>
        </p:sp>
        <p:sp>
          <p:nvSpPr>
            <p:cNvPr id="123" name="文本框 122"/>
            <p:cNvSpPr txBox="1"/>
            <p:nvPr/>
          </p:nvSpPr>
          <p:spPr>
            <a:xfrm>
              <a:off x="9299325" y="4157286"/>
              <a:ext cx="862737" cy="307777"/>
            </a:xfrm>
            <a:prstGeom prst="rect">
              <a:avLst/>
            </a:prstGeom>
            <a:noFill/>
          </p:spPr>
          <p:txBody>
            <a:bodyPr wrap="none" rtlCol="0">
              <a:spAutoFit/>
            </a:bodyPr>
            <a:lstStyle/>
            <a:p>
              <a:r>
                <a:rPr lang="en-US" altLang="zh-CN" sz="1400" b="1" dirty="0" smtClean="0">
                  <a:latin typeface="微软雅黑" panose="020B0503020204020204" pitchFamily="34" charset="-122"/>
                  <a:ea typeface="微软雅黑" panose="020B0503020204020204" pitchFamily="34" charset="-122"/>
                </a:rPr>
                <a:t>26310R</a:t>
              </a:r>
              <a:endParaRPr lang="zh-CN" altLang="en-US" sz="1400" b="1" dirty="0" smtClean="0">
                <a:latin typeface="微软雅黑" panose="020B0503020204020204" pitchFamily="34" charset="-122"/>
                <a:ea typeface="微软雅黑" panose="020B0503020204020204" pitchFamily="34" charset="-122"/>
              </a:endParaRPr>
            </a:p>
          </p:txBody>
        </p:sp>
      </p:grpSp>
      <p:cxnSp>
        <p:nvCxnSpPr>
          <p:cNvPr id="125" name="直接连接符 124"/>
          <p:cNvCxnSpPr/>
          <p:nvPr/>
        </p:nvCxnSpPr>
        <p:spPr>
          <a:xfrm flipH="1" flipV="1">
            <a:off x="2356745" y="3307216"/>
            <a:ext cx="607632"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2" name="文本框 91"/>
          <p:cNvSpPr txBox="1"/>
          <p:nvPr/>
        </p:nvSpPr>
        <p:spPr>
          <a:xfrm>
            <a:off x="6095874" y="5167157"/>
            <a:ext cx="2092239"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距火车站仅</a:t>
            </a:r>
            <a:r>
              <a:rPr lang="en-US" altLang="zh-CN" sz="2000" b="1" dirty="0" smtClean="0">
                <a:solidFill>
                  <a:srgbClr val="C00000"/>
                </a:solidFill>
                <a:latin typeface="微软雅黑" panose="020B0503020204020204" pitchFamily="34" charset="-122"/>
                <a:ea typeface="微软雅黑" panose="020B0503020204020204" pitchFamily="34" charset="-122"/>
              </a:rPr>
              <a:t>12</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sp>
        <p:nvSpPr>
          <p:cNvPr id="93" name="Copyright Notice"/>
          <p:cNvSpPr>
            <a:spLocks/>
          </p:cNvSpPr>
          <p:nvPr/>
        </p:nvSpPr>
        <p:spPr bwMode="auto">
          <a:xfrm>
            <a:off x="3844937" y="301911"/>
            <a:ext cx="446710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smtClean="0">
                <a:solidFill>
                  <a:schemeClr val="tx1"/>
                </a:solidFill>
                <a:latin typeface="微软雅黑" panose="020B0503020204020204" pitchFamily="34" charset="-122"/>
                <a:ea typeface="微软雅黑" panose="020B0503020204020204" pitchFamily="34" charset="-122"/>
              </a:rPr>
              <a:t>GC-EB2</a:t>
            </a:r>
            <a:r>
              <a:rPr lang="zh-CN" altLang="en-US" sz="2400" b="1" cap="small" dirty="0" smtClean="0">
                <a:solidFill>
                  <a:schemeClr val="tx1"/>
                </a:solidFill>
                <a:latin typeface="微软雅黑" panose="020B0503020204020204" pitchFamily="34" charset="-122"/>
                <a:ea typeface="微软雅黑" panose="020B0503020204020204" pitchFamily="34" charset="-122"/>
              </a:rPr>
              <a:t>（无锡数据中心）</a:t>
            </a:r>
            <a:r>
              <a:rPr lang="en-US" sz="2400" b="1" cap="small" dirty="0" smtClean="0">
                <a:solidFill>
                  <a:schemeClr val="tx1"/>
                </a:solidFill>
                <a:latin typeface="微软雅黑" panose="020B0503020204020204" pitchFamily="34" charset="-122"/>
                <a:ea typeface="微软雅黑" panose="020B0503020204020204" pitchFamily="34" charset="-122"/>
              </a:rPr>
              <a:t> </a:t>
            </a:r>
            <a:r>
              <a:rPr lang="zh-CN" altLang="en-US" sz="2400" b="1" cap="small" dirty="0" smtClean="0">
                <a:solidFill>
                  <a:schemeClr val="tx1"/>
                </a:solidFill>
                <a:latin typeface="微软雅黑" panose="020B0503020204020204" pitchFamily="34" charset="-122"/>
                <a:ea typeface="微软雅黑" panose="020B0503020204020204" pitchFamily="34" charset="-122"/>
              </a:rPr>
              <a:t>概况</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863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742" y="1934029"/>
            <a:ext cx="2940050" cy="2032000"/>
          </a:xfrm>
          <a:prstGeom prst="rect">
            <a:avLst/>
          </a:prstGeom>
        </p:spPr>
      </p:pic>
      <p:pic>
        <p:nvPicPr>
          <p:cNvPr id="91" name="图片 2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66699" y="1936156"/>
            <a:ext cx="2662869" cy="1673494"/>
          </a:xfrm>
          <a:prstGeom prst="rect">
            <a:avLst/>
          </a:prstGeom>
          <a:ln>
            <a:noFill/>
          </a:ln>
          <a:effectLst>
            <a:outerShdw blurRad="1905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83" name="Picture 2" descr="A 标准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0810" y="1483179"/>
            <a:ext cx="2662454" cy="1720846"/>
          </a:xfrm>
          <a:prstGeom prst="rect">
            <a:avLst/>
          </a:prstGeom>
          <a:ln>
            <a:noFill/>
          </a:ln>
          <a:effectLst>
            <a:outerShdw blurRad="190500" algn="tl" rotWithShape="0">
              <a:srgbClr val="000000">
                <a:alpha val="70000"/>
              </a:srgbClr>
            </a:outerShdw>
          </a:effectLst>
          <a:extLst/>
        </p:spPr>
      </p:pic>
      <p:sp>
        <p:nvSpPr>
          <p:cNvPr id="90" name="文本框 89"/>
          <p:cNvSpPr txBox="1"/>
          <p:nvPr/>
        </p:nvSpPr>
        <p:spPr>
          <a:xfrm>
            <a:off x="1277381" y="5088780"/>
            <a:ext cx="2087431"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距新区高铁仅</a:t>
            </a:r>
            <a:r>
              <a:rPr lang="en-US" altLang="zh-CN" sz="2000" b="1" dirty="0" smtClean="0">
                <a:solidFill>
                  <a:srgbClr val="C00000"/>
                </a:solidFill>
                <a:latin typeface="微软雅黑" panose="020B0503020204020204" pitchFamily="34" charset="-122"/>
                <a:ea typeface="微软雅黑" panose="020B0503020204020204" pitchFamily="34" charset="-122"/>
              </a:rPr>
              <a:t>5</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grpSp>
        <p:nvGrpSpPr>
          <p:cNvPr id="85" name="组合 84"/>
          <p:cNvGrpSpPr/>
          <p:nvPr/>
        </p:nvGrpSpPr>
        <p:grpSpPr>
          <a:xfrm>
            <a:off x="1653608" y="2859500"/>
            <a:ext cx="340201" cy="401679"/>
            <a:chOff x="9063848" y="2828773"/>
            <a:chExt cx="833027" cy="983564"/>
          </a:xfrm>
        </p:grpSpPr>
        <p:grpSp>
          <p:nvGrpSpPr>
            <p:cNvPr id="86" name="组合 85"/>
            <p:cNvGrpSpPr/>
            <p:nvPr/>
          </p:nvGrpSpPr>
          <p:grpSpPr>
            <a:xfrm>
              <a:off x="9063848" y="2828773"/>
              <a:ext cx="833027" cy="983564"/>
              <a:chOff x="5047241" y="1120466"/>
              <a:chExt cx="1249540" cy="1475345"/>
            </a:xfrm>
          </p:grpSpPr>
          <p:sp>
            <p:nvSpPr>
              <p:cNvPr id="88" name="任意多边形 87"/>
              <p:cNvSpPr/>
              <p:nvPr/>
            </p:nvSpPr>
            <p:spPr>
              <a:xfrm rot="10800000">
                <a:off x="5047241" y="1120466"/>
                <a:ext cx="1249540" cy="1475345"/>
              </a:xfrm>
              <a:custGeom>
                <a:avLst/>
                <a:gdLst>
                  <a:gd name="connsiteX0" fmla="*/ 363655 w 727310"/>
                  <a:gd name="connsiteY0" fmla="*/ 858743 h 858743"/>
                  <a:gd name="connsiteX1" fmla="*/ 0 w 727310"/>
                  <a:gd name="connsiteY1" fmla="*/ 495088 h 858743"/>
                  <a:gd name="connsiteX2" fmla="*/ 106512 w 727310"/>
                  <a:gd name="connsiteY2" fmla="*/ 237945 h 858743"/>
                  <a:gd name="connsiteX3" fmla="*/ 137706 w 727310"/>
                  <a:gd name="connsiteY3" fmla="*/ 212208 h 858743"/>
                  <a:gd name="connsiteX4" fmla="*/ 363661 w 727310"/>
                  <a:gd name="connsiteY4" fmla="*/ 0 h 858743"/>
                  <a:gd name="connsiteX5" fmla="*/ 589702 w 727310"/>
                  <a:gd name="connsiteY5" fmla="*/ 212289 h 858743"/>
                  <a:gd name="connsiteX6" fmla="*/ 620798 w 727310"/>
                  <a:gd name="connsiteY6" fmla="*/ 237945 h 858743"/>
                  <a:gd name="connsiteX7" fmla="*/ 727310 w 727310"/>
                  <a:gd name="connsiteY7" fmla="*/ 495088 h 858743"/>
                  <a:gd name="connsiteX8" fmla="*/ 363655 w 727310"/>
                  <a:gd name="connsiteY8" fmla="*/ 858743 h 85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7310" h="858743">
                    <a:moveTo>
                      <a:pt x="363655" y="858743"/>
                    </a:moveTo>
                    <a:cubicBezTo>
                      <a:pt x="162814" y="858743"/>
                      <a:pt x="0" y="695929"/>
                      <a:pt x="0" y="495088"/>
                    </a:cubicBezTo>
                    <a:cubicBezTo>
                      <a:pt x="0" y="394668"/>
                      <a:pt x="40703" y="303754"/>
                      <a:pt x="106512" y="237945"/>
                    </a:cubicBezTo>
                    <a:lnTo>
                      <a:pt x="137706" y="212208"/>
                    </a:lnTo>
                    <a:lnTo>
                      <a:pt x="363661" y="0"/>
                    </a:lnTo>
                    <a:lnTo>
                      <a:pt x="589702" y="212289"/>
                    </a:lnTo>
                    <a:lnTo>
                      <a:pt x="620798" y="237945"/>
                    </a:lnTo>
                    <a:cubicBezTo>
                      <a:pt x="686607" y="303754"/>
                      <a:pt x="727310" y="394668"/>
                      <a:pt x="727310" y="495088"/>
                    </a:cubicBezTo>
                    <a:cubicBezTo>
                      <a:pt x="727310" y="695929"/>
                      <a:pt x="564496" y="858743"/>
                      <a:pt x="363655" y="858743"/>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9" name="椭圆 88"/>
              <p:cNvSpPr/>
              <p:nvPr/>
            </p:nvSpPr>
            <p:spPr>
              <a:xfrm>
                <a:off x="5164555" y="1240628"/>
                <a:ext cx="1014915" cy="101491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pic>
          <p:nvPicPr>
            <p:cNvPr id="87" name="图片 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4390" y="3155031"/>
              <a:ext cx="616835" cy="184919"/>
            </a:xfrm>
            <a:prstGeom prst="rect">
              <a:avLst/>
            </a:prstGeom>
            <a:noFill/>
          </p:spPr>
        </p:pic>
      </p:grpSp>
      <p:sp>
        <p:nvSpPr>
          <p:cNvPr id="97" name="文本框 96"/>
          <p:cNvSpPr txBox="1"/>
          <p:nvPr/>
        </p:nvSpPr>
        <p:spPr>
          <a:xfrm>
            <a:off x="3801328" y="5088780"/>
            <a:ext cx="1779654"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距机场仅</a:t>
            </a:r>
            <a:r>
              <a:rPr lang="en-US" altLang="zh-CN" sz="2000" b="1" dirty="0" smtClean="0">
                <a:solidFill>
                  <a:srgbClr val="C00000"/>
                </a:solidFill>
                <a:latin typeface="微软雅黑" panose="020B0503020204020204" pitchFamily="34" charset="-122"/>
                <a:ea typeface="微软雅黑" panose="020B0503020204020204" pitchFamily="34" charset="-122"/>
              </a:rPr>
              <a:t>8</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sp>
        <p:nvSpPr>
          <p:cNvPr id="98" name="文本框 97"/>
          <p:cNvSpPr txBox="1"/>
          <p:nvPr/>
        </p:nvSpPr>
        <p:spPr>
          <a:xfrm>
            <a:off x="8546252" y="5088780"/>
            <a:ext cx="2246128"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距高铁东站仅</a:t>
            </a:r>
            <a:r>
              <a:rPr lang="en-US" altLang="zh-CN" sz="2000" b="1" dirty="0" smtClean="0">
                <a:solidFill>
                  <a:srgbClr val="C00000"/>
                </a:solidFill>
                <a:latin typeface="微软雅黑" panose="020B0503020204020204" pitchFamily="34" charset="-122"/>
                <a:ea typeface="微软雅黑" panose="020B0503020204020204" pitchFamily="34" charset="-122"/>
              </a:rPr>
              <a:t>15</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grpSp>
        <p:nvGrpSpPr>
          <p:cNvPr id="107" name="组合 106"/>
          <p:cNvGrpSpPr/>
          <p:nvPr/>
        </p:nvGrpSpPr>
        <p:grpSpPr>
          <a:xfrm flipH="1">
            <a:off x="2866950" y="2506898"/>
            <a:ext cx="1709485" cy="766810"/>
            <a:chOff x="3193777" y="3266984"/>
            <a:chExt cx="1709485" cy="766810"/>
          </a:xfrm>
        </p:grpSpPr>
        <p:sp>
          <p:nvSpPr>
            <p:cNvPr id="105"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06"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sp>
        <p:nvSpPr>
          <p:cNvPr id="116" name="文本框 115"/>
          <p:cNvSpPr txBox="1"/>
          <p:nvPr/>
        </p:nvSpPr>
        <p:spPr>
          <a:xfrm>
            <a:off x="4728328" y="3805893"/>
            <a:ext cx="2159566" cy="261610"/>
          </a:xfrm>
          <a:prstGeom prst="rect">
            <a:avLst/>
          </a:prstGeom>
          <a:noFill/>
        </p:spPr>
        <p:txBody>
          <a:bodyPr wrap="none" rtlCol="0">
            <a:spAutoFit/>
          </a:bodyPr>
          <a:lstStyle/>
          <a:p>
            <a:r>
              <a:rPr lang="zh-CN" altLang="en-US" sz="1100" b="1" dirty="0" smtClean="0">
                <a:latin typeface="微软雅黑" panose="020B0503020204020204" pitchFamily="34" charset="-122"/>
                <a:ea typeface="微软雅黑" panose="020B0503020204020204" pitchFamily="34" charset="-122"/>
              </a:rPr>
              <a:t>开创首列与运营商合建数据中心</a:t>
            </a:r>
          </a:p>
        </p:txBody>
      </p:sp>
      <p:grpSp>
        <p:nvGrpSpPr>
          <p:cNvPr id="119" name="组合 118"/>
          <p:cNvGrpSpPr/>
          <p:nvPr/>
        </p:nvGrpSpPr>
        <p:grpSpPr>
          <a:xfrm flipH="1">
            <a:off x="6659441" y="1725049"/>
            <a:ext cx="1709485" cy="766810"/>
            <a:chOff x="3193777" y="3266984"/>
            <a:chExt cx="1709485" cy="766810"/>
          </a:xfrm>
        </p:grpSpPr>
        <p:sp>
          <p:nvSpPr>
            <p:cNvPr id="120" name="Freeform 10"/>
            <p:cNvSpPr>
              <a:spLocks/>
            </p:cNvSpPr>
            <p:nvPr/>
          </p:nvSpPr>
          <p:spPr bwMode="auto">
            <a:xfrm>
              <a:off x="3284718" y="3312255"/>
              <a:ext cx="1618544" cy="721539"/>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sp>
          <p:nvSpPr>
            <p:cNvPr id="121" name="Oval 15"/>
            <p:cNvSpPr>
              <a:spLocks noChangeArrowheads="1"/>
            </p:cNvSpPr>
            <p:nvPr/>
          </p:nvSpPr>
          <p:spPr bwMode="auto">
            <a:xfrm>
              <a:off x="3193777" y="3266984"/>
              <a:ext cx="131189" cy="132829"/>
            </a:xfrm>
            <a:prstGeom prst="ellipse">
              <a:avLst/>
            </a:prstGeom>
            <a:solidFill>
              <a:srgbClr val="C00000"/>
            </a:solidFill>
            <a:ln>
              <a:noFill/>
            </a:ln>
            <a:extLst/>
          </p:spPr>
          <p:txBody>
            <a:bodyPr vert="horz" wrap="square" lIns="91440" tIns="45720" rIns="91440" bIns="45720" numCol="1" anchor="t" anchorCtr="0" compatLnSpc="1">
              <a:prstTxWarp prst="textNoShape">
                <a:avLst/>
              </a:prstTxWarp>
            </a:bodyPr>
            <a:lstStyle/>
            <a:p>
              <a:endParaRPr lang="zh-CN" altLang="en-US" sz="3200"/>
            </a:p>
          </p:txBody>
        </p:sp>
      </p:grpSp>
      <p:grpSp>
        <p:nvGrpSpPr>
          <p:cNvPr id="127" name="组合 126"/>
          <p:cNvGrpSpPr/>
          <p:nvPr/>
        </p:nvGrpSpPr>
        <p:grpSpPr>
          <a:xfrm>
            <a:off x="8742285" y="3405741"/>
            <a:ext cx="1359387" cy="661762"/>
            <a:chOff x="8782637" y="3803301"/>
            <a:chExt cx="1359387" cy="661762"/>
          </a:xfrm>
        </p:grpSpPr>
        <p:pic>
          <p:nvPicPr>
            <p:cNvPr id="118" name="图片 11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782637" y="3828701"/>
              <a:ext cx="349556" cy="580618"/>
            </a:xfrm>
            <a:prstGeom prst="rect">
              <a:avLst/>
            </a:prstGeom>
          </p:spPr>
        </p:pic>
        <p:sp>
          <p:nvSpPr>
            <p:cNvPr id="122" name="文本框 121"/>
            <p:cNvSpPr txBox="1"/>
            <p:nvPr/>
          </p:nvSpPr>
          <p:spPr>
            <a:xfrm>
              <a:off x="9239213" y="3803301"/>
              <a:ext cx="902811" cy="307777"/>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机柜数量</a:t>
              </a:r>
            </a:p>
          </p:txBody>
        </p:sp>
        <p:sp>
          <p:nvSpPr>
            <p:cNvPr id="123" name="文本框 122"/>
            <p:cNvSpPr txBox="1"/>
            <p:nvPr/>
          </p:nvSpPr>
          <p:spPr>
            <a:xfrm>
              <a:off x="9299325" y="4157286"/>
              <a:ext cx="752129" cy="307777"/>
            </a:xfrm>
            <a:prstGeom prst="rect">
              <a:avLst/>
            </a:prstGeom>
            <a:noFill/>
          </p:spPr>
          <p:txBody>
            <a:bodyPr wrap="none" rtlCol="0">
              <a:spAutoFit/>
            </a:bodyPr>
            <a:lstStyle/>
            <a:p>
              <a:r>
                <a:rPr lang="en-US" altLang="zh-CN" sz="1400" b="1" dirty="0" smtClean="0">
                  <a:latin typeface="微软雅黑" panose="020B0503020204020204" pitchFamily="34" charset="-122"/>
                  <a:ea typeface="微软雅黑" panose="020B0503020204020204" pitchFamily="34" charset="-122"/>
                </a:rPr>
                <a:t>5125R</a:t>
              </a:r>
              <a:endParaRPr lang="zh-CN" altLang="en-US" sz="1400" b="1" dirty="0" smtClean="0">
                <a:latin typeface="微软雅黑" panose="020B0503020204020204" pitchFamily="34" charset="-122"/>
                <a:ea typeface="微软雅黑" panose="020B0503020204020204" pitchFamily="34" charset="-122"/>
              </a:endParaRPr>
            </a:p>
          </p:txBody>
        </p:sp>
      </p:grpSp>
      <p:cxnSp>
        <p:nvCxnSpPr>
          <p:cNvPr id="125" name="直接连接符 124"/>
          <p:cNvCxnSpPr/>
          <p:nvPr/>
        </p:nvCxnSpPr>
        <p:spPr>
          <a:xfrm flipH="1" flipV="1">
            <a:off x="1794407" y="3260594"/>
            <a:ext cx="1091596"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2" name="Copyright Notice"/>
          <p:cNvSpPr>
            <a:spLocks/>
          </p:cNvSpPr>
          <p:nvPr/>
        </p:nvSpPr>
        <p:spPr bwMode="auto">
          <a:xfrm>
            <a:off x="3230768" y="309269"/>
            <a:ext cx="5695003"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cap="small" dirty="0" smtClean="0">
                <a:solidFill>
                  <a:schemeClr val="tx1"/>
                </a:solidFill>
                <a:latin typeface="微软雅黑" panose="020B0503020204020204" pitchFamily="34" charset="-122"/>
                <a:ea typeface="微软雅黑" panose="020B0503020204020204" pitchFamily="34" charset="-122"/>
              </a:rPr>
              <a:t>GC-EC3</a:t>
            </a:r>
            <a:r>
              <a:rPr lang="zh-CN" altLang="en-US" sz="2400" b="1" cap="small" dirty="0" smtClean="0">
                <a:solidFill>
                  <a:schemeClr val="tx1"/>
                </a:solidFill>
                <a:latin typeface="微软雅黑" panose="020B0503020204020204" pitchFamily="34" charset="-122"/>
                <a:ea typeface="微软雅黑" panose="020B0503020204020204" pitchFamily="34" charset="-122"/>
              </a:rPr>
              <a:t>（电信国际数据中心三期）</a:t>
            </a:r>
            <a:r>
              <a:rPr lang="en-US" sz="2400" b="1" cap="small" dirty="0" smtClean="0">
                <a:solidFill>
                  <a:schemeClr val="tx1"/>
                </a:solidFill>
                <a:latin typeface="微软雅黑" panose="020B0503020204020204" pitchFamily="34" charset="-122"/>
                <a:ea typeface="微软雅黑" panose="020B0503020204020204" pitchFamily="34" charset="-122"/>
              </a:rPr>
              <a:t> </a:t>
            </a:r>
            <a:r>
              <a:rPr lang="zh-CN" altLang="en-US" sz="2400" b="1" cap="small" dirty="0">
                <a:solidFill>
                  <a:schemeClr val="tx1"/>
                </a:solidFill>
                <a:latin typeface="微软雅黑" panose="020B0503020204020204" pitchFamily="34" charset="-122"/>
                <a:ea typeface="微软雅黑" panose="020B0503020204020204" pitchFamily="34" charset="-122"/>
              </a:rPr>
              <a:t>概况</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6017498" y="5088780"/>
            <a:ext cx="2092239" cy="400110"/>
          </a:xfrm>
          <a:prstGeom prst="rect">
            <a:avLst/>
          </a:prstGeom>
          <a:noFill/>
        </p:spPr>
        <p:txBody>
          <a:bodyPr wrap="none" rtlCol="0">
            <a:spAutoFit/>
          </a:bodyPr>
          <a:lstStyle/>
          <a:p>
            <a:r>
              <a:rPr lang="zh-CN" altLang="en-US" sz="1200" b="1" dirty="0" smtClean="0">
                <a:latin typeface="微软雅黑" panose="020B0503020204020204" pitchFamily="34" charset="-122"/>
                <a:ea typeface="微软雅黑" panose="020B0503020204020204" pitchFamily="34" charset="-122"/>
              </a:rPr>
              <a:t>距火车站仅</a:t>
            </a:r>
            <a:r>
              <a:rPr lang="en-US" altLang="zh-CN" sz="2000" b="1" dirty="0" smtClean="0">
                <a:solidFill>
                  <a:srgbClr val="C00000"/>
                </a:solidFill>
                <a:latin typeface="微软雅黑" panose="020B0503020204020204" pitchFamily="34" charset="-122"/>
                <a:ea typeface="微软雅黑" panose="020B0503020204020204" pitchFamily="34" charset="-122"/>
              </a:rPr>
              <a:t>12</a:t>
            </a:r>
            <a:r>
              <a:rPr lang="zh-CN" altLang="en-US" sz="2000" b="1" dirty="0" smtClean="0">
                <a:solidFill>
                  <a:srgbClr val="C00000"/>
                </a:solidFill>
                <a:latin typeface="微软雅黑" panose="020B0503020204020204" pitchFamily="34" charset="-122"/>
                <a:ea typeface="微软雅黑" panose="020B0503020204020204" pitchFamily="34" charset="-122"/>
              </a:rPr>
              <a:t>分钟</a:t>
            </a:r>
            <a:r>
              <a:rPr lang="zh-CN" altLang="en-US" sz="1200" b="1" dirty="0" smtClean="0">
                <a:latin typeface="微软雅黑" panose="020B0503020204020204" pitchFamily="34" charset="-122"/>
                <a:ea typeface="微软雅黑" panose="020B0503020204020204" pitchFamily="34" charset="-122"/>
              </a:rPr>
              <a:t>车程</a:t>
            </a:r>
          </a:p>
        </p:txBody>
      </p:sp>
    </p:spTree>
    <p:extLst>
      <p:ext uri="{BB962C8B-B14F-4D97-AF65-F5344CB8AC3E}">
        <p14:creationId xmlns:p14="http://schemas.microsoft.com/office/powerpoint/2010/main" val="3119688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pyright Notice"/>
          <p:cNvSpPr>
            <a:spLocks/>
          </p:cNvSpPr>
          <p:nvPr/>
        </p:nvSpPr>
        <p:spPr bwMode="auto">
          <a:xfrm>
            <a:off x="1898287" y="244582"/>
            <a:ext cx="8166834"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smtClean="0">
                <a:solidFill>
                  <a:schemeClr val="tx1"/>
                </a:solidFill>
                <a:latin typeface="微软雅黑" panose="020B0503020204020204" pitchFamily="34" charset="-122"/>
                <a:ea typeface="微软雅黑" panose="020B0503020204020204" pitchFamily="34" charset="-122"/>
              </a:rPr>
              <a:t>数据中心高规格标准</a:t>
            </a:r>
            <a:r>
              <a:rPr lang="en-US" altLang="zh-CN" sz="2400" b="1" cap="small" dirty="0" smtClean="0">
                <a:solidFill>
                  <a:schemeClr val="tx1"/>
                </a:solidFill>
                <a:latin typeface="微软雅黑" panose="020B0503020204020204" pitchFamily="34" charset="-122"/>
                <a:ea typeface="微软雅黑" panose="020B0503020204020204" pitchFamily="34" charset="-122"/>
              </a:rPr>
              <a:t>——</a:t>
            </a:r>
            <a:r>
              <a:rPr lang="zh-CN" altLang="en-US" sz="2400" b="1" cap="small" dirty="0" smtClean="0">
                <a:solidFill>
                  <a:schemeClr val="tx1"/>
                </a:solidFill>
                <a:latin typeface="微软雅黑" panose="020B0503020204020204" pitchFamily="34" charset="-122"/>
                <a:ea typeface="微软雅黑" panose="020B0503020204020204" pitchFamily="34" charset="-122"/>
              </a:rPr>
              <a:t>遵循全球最高标准</a:t>
            </a:r>
            <a:r>
              <a:rPr lang="en-US" altLang="zh-CN" sz="2400" b="1" cap="small" dirty="0" smtClean="0">
                <a:solidFill>
                  <a:schemeClr val="tx1"/>
                </a:solidFill>
                <a:latin typeface="微软雅黑" panose="020B0503020204020204" pitchFamily="34" charset="-122"/>
                <a:ea typeface="微软雅黑" panose="020B0503020204020204" pitchFamily="34" charset="-122"/>
              </a:rPr>
              <a:t>Uptime Tier IV</a:t>
            </a:r>
            <a:endParaRPr lang="en-US" sz="2400" b="1" cap="small"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968511" y="1363396"/>
            <a:ext cx="3726276" cy="507831"/>
          </a:xfrm>
          <a:prstGeom prst="rect">
            <a:avLst/>
          </a:prstGeom>
        </p:spPr>
        <p:txBody>
          <a:bodyPr wrap="none">
            <a:spAutoFit/>
          </a:bodyPr>
          <a:lstStyle/>
          <a:p>
            <a:pPr marL="342900" indent="-342900">
              <a:lnSpc>
                <a:spcPct val="150000"/>
              </a:lnSpc>
              <a:buFont typeface="Wingdings" panose="05000000000000000000" pitchFamily="2" charset="2"/>
              <a:buChar char="l"/>
            </a:pPr>
            <a:r>
              <a:rPr lang="en-US" altLang="zh-CN" b="1" dirty="0">
                <a:solidFill>
                  <a:srgbClr val="C00000"/>
                </a:solidFill>
                <a:latin typeface="微软雅黑" panose="020B0503020204020204" pitchFamily="34" charset="-122"/>
                <a:ea typeface="微软雅黑" panose="020B0503020204020204" pitchFamily="34" charset="-122"/>
              </a:rPr>
              <a:t>Uptime Institute </a:t>
            </a:r>
            <a:r>
              <a:rPr lang="en-US" altLang="zh-CN" b="1" dirty="0" smtClean="0">
                <a:solidFill>
                  <a:srgbClr val="C00000"/>
                </a:solidFill>
                <a:latin typeface="微软雅黑" panose="020B0503020204020204" pitchFamily="34" charset="-122"/>
                <a:ea typeface="微软雅黑" panose="020B0503020204020204" pitchFamily="34" charset="-122"/>
              </a:rPr>
              <a:t>Tier IV</a:t>
            </a:r>
            <a:r>
              <a:rPr lang="zh-CN" altLang="en-US" b="1" dirty="0" smtClean="0">
                <a:solidFill>
                  <a:srgbClr val="C00000"/>
                </a:solidFill>
                <a:latin typeface="微软雅黑" panose="020B0503020204020204" pitchFamily="34" charset="-122"/>
                <a:ea typeface="微软雅黑" panose="020B0503020204020204" pitchFamily="34" charset="-122"/>
              </a:rPr>
              <a:t>标准</a:t>
            </a:r>
            <a:endParaRPr lang="en-US" altLang="zh-CN" b="1" dirty="0">
              <a:solidFill>
                <a:srgbClr val="C00000"/>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6801054" y="1444922"/>
            <a:ext cx="3558468" cy="4177304"/>
            <a:chOff x="253894" y="1442048"/>
            <a:chExt cx="3385963" cy="4369818"/>
          </a:xfrm>
        </p:grpSpPr>
        <p:sp>
          <p:nvSpPr>
            <p:cNvPr id="5" name="Content Placeholder 2"/>
            <p:cNvSpPr txBox="1">
              <a:spLocks/>
            </p:cNvSpPr>
            <p:nvPr/>
          </p:nvSpPr>
          <p:spPr bwMode="auto">
            <a:xfrm>
              <a:off x="870007" y="2967670"/>
              <a:ext cx="2477628"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zh-CN" altLang="en-US" sz="1600" b="1" dirty="0" smtClean="0">
                  <a:latin typeface="微软雅黑" panose="020B0503020204020204" pitchFamily="34" charset="-122"/>
                  <a:ea typeface="微软雅黑" panose="020B0503020204020204" pitchFamily="34" charset="-122"/>
                </a:rPr>
                <a:t>智能化 </a:t>
              </a:r>
              <a:endParaRPr lang="en-US" altLang="zh-CN" sz="1600" b="1" dirty="0" smtClean="0">
                <a:latin typeface="微软雅黑" panose="020B0503020204020204" pitchFamily="34" charset="-122"/>
                <a:ea typeface="微软雅黑" panose="020B0503020204020204" pitchFamily="34" charset="-122"/>
              </a:endParaRPr>
            </a:p>
            <a:p>
              <a:pPr>
                <a:spcBef>
                  <a:spcPct val="20000"/>
                </a:spcBef>
                <a:buFont typeface="Arial" charset="0"/>
                <a:buNone/>
              </a:pP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智能控制和能源管理</a:t>
              </a:r>
              <a:endParaRPr lang="en-US" sz="1400" dirty="0">
                <a:latin typeface="微软雅黑" panose="020B0503020204020204" pitchFamily="34" charset="-122"/>
                <a:ea typeface="微软雅黑" panose="020B0503020204020204" pitchFamily="34" charset="-122"/>
                <a:cs typeface="Lato Black"/>
              </a:endParaRPr>
            </a:p>
          </p:txBody>
        </p:sp>
        <p:sp>
          <p:nvSpPr>
            <p:cNvPr id="4" name="Rectangle 46"/>
            <p:cNvSpPr/>
            <p:nvPr/>
          </p:nvSpPr>
          <p:spPr bwMode="auto">
            <a:xfrm>
              <a:off x="875647" y="2888077"/>
              <a:ext cx="2626970" cy="75474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6" name="Oval 77"/>
            <p:cNvSpPr/>
            <p:nvPr/>
          </p:nvSpPr>
          <p:spPr>
            <a:xfrm>
              <a:off x="253894" y="2958884"/>
              <a:ext cx="484514" cy="55807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 </a:t>
              </a:r>
              <a:endParaRPr lang="en-US" sz="1600" dirty="0"/>
            </a:p>
          </p:txBody>
        </p:sp>
        <p:grpSp>
          <p:nvGrpSpPr>
            <p:cNvPr id="7" name="Group 78"/>
            <p:cNvGrpSpPr/>
            <p:nvPr/>
          </p:nvGrpSpPr>
          <p:grpSpPr>
            <a:xfrm>
              <a:off x="389968" y="3078793"/>
              <a:ext cx="258350" cy="318260"/>
              <a:chOff x="494476" y="2241785"/>
              <a:chExt cx="239742" cy="256405"/>
            </a:xfrm>
            <a:solidFill>
              <a:schemeClr val="bg1"/>
            </a:solidFill>
          </p:grpSpPr>
          <p:sp>
            <p:nvSpPr>
              <p:cNvPr id="8" name="Freeform 67"/>
              <p:cNvSpPr>
                <a:spLocks noEditPoints="1"/>
              </p:cNvSpPr>
              <p:nvPr/>
            </p:nvSpPr>
            <p:spPr bwMode="auto">
              <a:xfrm>
                <a:off x="494476" y="2241785"/>
                <a:ext cx="239742" cy="256405"/>
              </a:xfrm>
              <a:custGeom>
                <a:avLst/>
                <a:gdLst>
                  <a:gd name="T0" fmla="*/ 190 w 219"/>
                  <a:gd name="T1" fmla="*/ 0 h 234"/>
                  <a:gd name="T2" fmla="*/ 30 w 219"/>
                  <a:gd name="T3" fmla="*/ 0 h 234"/>
                  <a:gd name="T4" fmla="*/ 0 w 219"/>
                  <a:gd name="T5" fmla="*/ 29 h 234"/>
                  <a:gd name="T6" fmla="*/ 0 w 219"/>
                  <a:gd name="T7" fmla="*/ 205 h 234"/>
                  <a:gd name="T8" fmla="*/ 30 w 219"/>
                  <a:gd name="T9" fmla="*/ 234 h 234"/>
                  <a:gd name="T10" fmla="*/ 190 w 219"/>
                  <a:gd name="T11" fmla="*/ 234 h 234"/>
                  <a:gd name="T12" fmla="*/ 219 w 219"/>
                  <a:gd name="T13" fmla="*/ 205 h 234"/>
                  <a:gd name="T14" fmla="*/ 219 w 219"/>
                  <a:gd name="T15" fmla="*/ 29 h 234"/>
                  <a:gd name="T16" fmla="*/ 190 w 219"/>
                  <a:gd name="T17" fmla="*/ 0 h 234"/>
                  <a:gd name="T18" fmla="*/ 205 w 219"/>
                  <a:gd name="T19" fmla="*/ 205 h 234"/>
                  <a:gd name="T20" fmla="*/ 190 w 219"/>
                  <a:gd name="T21" fmla="*/ 219 h 234"/>
                  <a:gd name="T22" fmla="*/ 30 w 219"/>
                  <a:gd name="T23" fmla="*/ 219 h 234"/>
                  <a:gd name="T24" fmla="*/ 15 w 219"/>
                  <a:gd name="T25" fmla="*/ 205 h 234"/>
                  <a:gd name="T26" fmla="*/ 15 w 219"/>
                  <a:gd name="T27" fmla="*/ 29 h 234"/>
                  <a:gd name="T28" fmla="*/ 30 w 219"/>
                  <a:gd name="T29" fmla="*/ 15 h 234"/>
                  <a:gd name="T30" fmla="*/ 190 w 219"/>
                  <a:gd name="T31" fmla="*/ 15 h 234"/>
                  <a:gd name="T32" fmla="*/ 205 w 219"/>
                  <a:gd name="T33" fmla="*/ 29 h 234"/>
                  <a:gd name="T34" fmla="*/ 205 w 219"/>
                  <a:gd name="T35" fmla="*/ 20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9" h="234">
                    <a:moveTo>
                      <a:pt x="190" y="0"/>
                    </a:moveTo>
                    <a:cubicBezTo>
                      <a:pt x="30" y="0"/>
                      <a:pt x="30" y="0"/>
                      <a:pt x="30" y="0"/>
                    </a:cubicBezTo>
                    <a:cubicBezTo>
                      <a:pt x="13" y="0"/>
                      <a:pt x="0" y="13"/>
                      <a:pt x="0" y="29"/>
                    </a:cubicBezTo>
                    <a:cubicBezTo>
                      <a:pt x="0" y="205"/>
                      <a:pt x="0" y="205"/>
                      <a:pt x="0" y="205"/>
                    </a:cubicBezTo>
                    <a:cubicBezTo>
                      <a:pt x="0" y="221"/>
                      <a:pt x="13" y="234"/>
                      <a:pt x="30" y="234"/>
                    </a:cubicBezTo>
                    <a:cubicBezTo>
                      <a:pt x="190" y="234"/>
                      <a:pt x="190" y="234"/>
                      <a:pt x="190" y="234"/>
                    </a:cubicBezTo>
                    <a:cubicBezTo>
                      <a:pt x="206" y="234"/>
                      <a:pt x="219" y="221"/>
                      <a:pt x="219" y="205"/>
                    </a:cubicBezTo>
                    <a:cubicBezTo>
                      <a:pt x="219" y="29"/>
                      <a:pt x="219" y="29"/>
                      <a:pt x="219" y="29"/>
                    </a:cubicBezTo>
                    <a:cubicBezTo>
                      <a:pt x="219" y="13"/>
                      <a:pt x="206" y="0"/>
                      <a:pt x="190" y="0"/>
                    </a:cubicBezTo>
                    <a:close/>
                    <a:moveTo>
                      <a:pt x="205" y="205"/>
                    </a:moveTo>
                    <a:cubicBezTo>
                      <a:pt x="205" y="213"/>
                      <a:pt x="198" y="219"/>
                      <a:pt x="190" y="219"/>
                    </a:cubicBezTo>
                    <a:cubicBezTo>
                      <a:pt x="30" y="219"/>
                      <a:pt x="30" y="219"/>
                      <a:pt x="30" y="219"/>
                    </a:cubicBezTo>
                    <a:cubicBezTo>
                      <a:pt x="21" y="219"/>
                      <a:pt x="15" y="213"/>
                      <a:pt x="15" y="205"/>
                    </a:cubicBezTo>
                    <a:cubicBezTo>
                      <a:pt x="15" y="29"/>
                      <a:pt x="15" y="29"/>
                      <a:pt x="15" y="29"/>
                    </a:cubicBezTo>
                    <a:cubicBezTo>
                      <a:pt x="15" y="21"/>
                      <a:pt x="21" y="15"/>
                      <a:pt x="30" y="15"/>
                    </a:cubicBezTo>
                    <a:cubicBezTo>
                      <a:pt x="190" y="15"/>
                      <a:pt x="190" y="15"/>
                      <a:pt x="190" y="15"/>
                    </a:cubicBezTo>
                    <a:cubicBezTo>
                      <a:pt x="198" y="15"/>
                      <a:pt x="205" y="21"/>
                      <a:pt x="205" y="29"/>
                    </a:cubicBezTo>
                    <a:lnTo>
                      <a:pt x="205"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9" name="Freeform 68"/>
              <p:cNvSpPr>
                <a:spLocks noEditPoints="1"/>
              </p:cNvSpPr>
              <p:nvPr/>
            </p:nvSpPr>
            <p:spPr bwMode="auto">
              <a:xfrm>
                <a:off x="527337" y="2273716"/>
                <a:ext cx="175411" cy="160601"/>
              </a:xfrm>
              <a:custGeom>
                <a:avLst/>
                <a:gdLst>
                  <a:gd name="T0" fmla="*/ 153 w 160"/>
                  <a:gd name="T1" fmla="*/ 0 h 147"/>
                  <a:gd name="T2" fmla="*/ 7 w 160"/>
                  <a:gd name="T3" fmla="*/ 0 h 147"/>
                  <a:gd name="T4" fmla="*/ 0 w 160"/>
                  <a:gd name="T5" fmla="*/ 8 h 147"/>
                  <a:gd name="T6" fmla="*/ 0 w 160"/>
                  <a:gd name="T7" fmla="*/ 139 h 147"/>
                  <a:gd name="T8" fmla="*/ 7 w 160"/>
                  <a:gd name="T9" fmla="*/ 147 h 147"/>
                  <a:gd name="T10" fmla="*/ 153 w 160"/>
                  <a:gd name="T11" fmla="*/ 147 h 147"/>
                  <a:gd name="T12" fmla="*/ 160 w 160"/>
                  <a:gd name="T13" fmla="*/ 139 h 147"/>
                  <a:gd name="T14" fmla="*/ 160 w 160"/>
                  <a:gd name="T15" fmla="*/ 8 h 147"/>
                  <a:gd name="T16" fmla="*/ 153 w 160"/>
                  <a:gd name="T17" fmla="*/ 0 h 147"/>
                  <a:gd name="T18" fmla="*/ 153 w 160"/>
                  <a:gd name="T19" fmla="*/ 8 h 147"/>
                  <a:gd name="T20" fmla="*/ 153 w 160"/>
                  <a:gd name="T21" fmla="*/ 109 h 147"/>
                  <a:gd name="T22" fmla="*/ 129 w 160"/>
                  <a:gd name="T23" fmla="*/ 83 h 147"/>
                  <a:gd name="T24" fmla="*/ 124 w 160"/>
                  <a:gd name="T25" fmla="*/ 81 h 147"/>
                  <a:gd name="T26" fmla="*/ 118 w 160"/>
                  <a:gd name="T27" fmla="*/ 83 h 147"/>
                  <a:gd name="T28" fmla="*/ 99 w 160"/>
                  <a:gd name="T29" fmla="*/ 105 h 147"/>
                  <a:gd name="T30" fmla="*/ 42 w 160"/>
                  <a:gd name="T31" fmla="*/ 39 h 147"/>
                  <a:gd name="T32" fmla="*/ 36 w 160"/>
                  <a:gd name="T33" fmla="*/ 37 h 147"/>
                  <a:gd name="T34" fmla="*/ 31 w 160"/>
                  <a:gd name="T35" fmla="*/ 39 h 147"/>
                  <a:gd name="T36" fmla="*/ 7 w 160"/>
                  <a:gd name="T37" fmla="*/ 67 h 147"/>
                  <a:gd name="T38" fmla="*/ 7 w 160"/>
                  <a:gd name="T39" fmla="*/ 8 h 147"/>
                  <a:gd name="T40" fmla="*/ 153 w 160"/>
                  <a:gd name="T41" fmla="*/ 8 h 147"/>
                  <a:gd name="T42" fmla="*/ 7 w 160"/>
                  <a:gd name="T43" fmla="*/ 78 h 147"/>
                  <a:gd name="T44" fmla="*/ 36 w 160"/>
                  <a:gd name="T45" fmla="*/ 44 h 147"/>
                  <a:gd name="T46" fmla="*/ 95 w 160"/>
                  <a:gd name="T47" fmla="*/ 111 h 147"/>
                  <a:gd name="T48" fmla="*/ 99 w 160"/>
                  <a:gd name="T49" fmla="*/ 116 h 147"/>
                  <a:gd name="T50" fmla="*/ 119 w 160"/>
                  <a:gd name="T51" fmla="*/ 139 h 147"/>
                  <a:gd name="T52" fmla="*/ 7 w 160"/>
                  <a:gd name="T53" fmla="*/ 139 h 147"/>
                  <a:gd name="T54" fmla="*/ 7 w 160"/>
                  <a:gd name="T55" fmla="*/ 78 h 147"/>
                  <a:gd name="T56" fmla="*/ 129 w 160"/>
                  <a:gd name="T57" fmla="*/ 139 h 147"/>
                  <a:gd name="T58" fmla="*/ 104 w 160"/>
                  <a:gd name="T59" fmla="*/ 110 h 147"/>
                  <a:gd name="T60" fmla="*/ 124 w 160"/>
                  <a:gd name="T61" fmla="*/ 88 h 147"/>
                  <a:gd name="T62" fmla="*/ 153 w 160"/>
                  <a:gd name="T63" fmla="*/ 120 h 147"/>
                  <a:gd name="T64" fmla="*/ 153 w 160"/>
                  <a:gd name="T65" fmla="*/ 139 h 147"/>
                  <a:gd name="T66" fmla="*/ 129 w 160"/>
                  <a:gd name="T67" fmla="*/ 13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0" h="147">
                    <a:moveTo>
                      <a:pt x="153" y="0"/>
                    </a:moveTo>
                    <a:cubicBezTo>
                      <a:pt x="7" y="0"/>
                      <a:pt x="7" y="0"/>
                      <a:pt x="7" y="0"/>
                    </a:cubicBezTo>
                    <a:cubicBezTo>
                      <a:pt x="3" y="0"/>
                      <a:pt x="0" y="4"/>
                      <a:pt x="0" y="8"/>
                    </a:cubicBezTo>
                    <a:cubicBezTo>
                      <a:pt x="0" y="139"/>
                      <a:pt x="0" y="139"/>
                      <a:pt x="0" y="139"/>
                    </a:cubicBezTo>
                    <a:cubicBezTo>
                      <a:pt x="0" y="143"/>
                      <a:pt x="3" y="147"/>
                      <a:pt x="7" y="147"/>
                    </a:cubicBezTo>
                    <a:cubicBezTo>
                      <a:pt x="153" y="147"/>
                      <a:pt x="153" y="147"/>
                      <a:pt x="153" y="147"/>
                    </a:cubicBezTo>
                    <a:cubicBezTo>
                      <a:pt x="157" y="147"/>
                      <a:pt x="160" y="143"/>
                      <a:pt x="160" y="139"/>
                    </a:cubicBezTo>
                    <a:cubicBezTo>
                      <a:pt x="160" y="8"/>
                      <a:pt x="160" y="8"/>
                      <a:pt x="160" y="8"/>
                    </a:cubicBezTo>
                    <a:cubicBezTo>
                      <a:pt x="160" y="4"/>
                      <a:pt x="157" y="0"/>
                      <a:pt x="153" y="0"/>
                    </a:cubicBezTo>
                    <a:close/>
                    <a:moveTo>
                      <a:pt x="153" y="8"/>
                    </a:moveTo>
                    <a:cubicBezTo>
                      <a:pt x="153" y="109"/>
                      <a:pt x="153" y="109"/>
                      <a:pt x="153" y="109"/>
                    </a:cubicBezTo>
                    <a:cubicBezTo>
                      <a:pt x="129" y="83"/>
                      <a:pt x="129" y="83"/>
                      <a:pt x="129" y="83"/>
                    </a:cubicBezTo>
                    <a:cubicBezTo>
                      <a:pt x="128" y="82"/>
                      <a:pt x="126" y="81"/>
                      <a:pt x="124" y="81"/>
                    </a:cubicBezTo>
                    <a:cubicBezTo>
                      <a:pt x="122" y="81"/>
                      <a:pt x="120" y="82"/>
                      <a:pt x="118" y="83"/>
                    </a:cubicBezTo>
                    <a:cubicBezTo>
                      <a:pt x="99" y="105"/>
                      <a:pt x="99" y="105"/>
                      <a:pt x="99" y="105"/>
                    </a:cubicBezTo>
                    <a:cubicBezTo>
                      <a:pt x="42" y="39"/>
                      <a:pt x="42" y="39"/>
                      <a:pt x="42" y="39"/>
                    </a:cubicBezTo>
                    <a:cubicBezTo>
                      <a:pt x="40" y="38"/>
                      <a:pt x="38" y="37"/>
                      <a:pt x="36" y="37"/>
                    </a:cubicBezTo>
                    <a:cubicBezTo>
                      <a:pt x="34" y="37"/>
                      <a:pt x="32" y="38"/>
                      <a:pt x="31" y="39"/>
                    </a:cubicBezTo>
                    <a:cubicBezTo>
                      <a:pt x="7" y="67"/>
                      <a:pt x="7" y="67"/>
                      <a:pt x="7" y="67"/>
                    </a:cubicBezTo>
                    <a:cubicBezTo>
                      <a:pt x="7" y="8"/>
                      <a:pt x="7" y="8"/>
                      <a:pt x="7" y="8"/>
                    </a:cubicBezTo>
                    <a:lnTo>
                      <a:pt x="153" y="8"/>
                    </a:lnTo>
                    <a:close/>
                    <a:moveTo>
                      <a:pt x="7" y="78"/>
                    </a:moveTo>
                    <a:cubicBezTo>
                      <a:pt x="36" y="44"/>
                      <a:pt x="36" y="44"/>
                      <a:pt x="36" y="44"/>
                    </a:cubicBezTo>
                    <a:cubicBezTo>
                      <a:pt x="95" y="111"/>
                      <a:pt x="95" y="111"/>
                      <a:pt x="95" y="111"/>
                    </a:cubicBezTo>
                    <a:cubicBezTo>
                      <a:pt x="99" y="116"/>
                      <a:pt x="99" y="116"/>
                      <a:pt x="99" y="116"/>
                    </a:cubicBezTo>
                    <a:cubicBezTo>
                      <a:pt x="119" y="139"/>
                      <a:pt x="119" y="139"/>
                      <a:pt x="119" y="139"/>
                    </a:cubicBezTo>
                    <a:cubicBezTo>
                      <a:pt x="7" y="139"/>
                      <a:pt x="7" y="139"/>
                      <a:pt x="7" y="139"/>
                    </a:cubicBezTo>
                    <a:lnTo>
                      <a:pt x="7" y="78"/>
                    </a:lnTo>
                    <a:close/>
                    <a:moveTo>
                      <a:pt x="129" y="139"/>
                    </a:moveTo>
                    <a:cubicBezTo>
                      <a:pt x="104" y="110"/>
                      <a:pt x="104" y="110"/>
                      <a:pt x="104" y="110"/>
                    </a:cubicBezTo>
                    <a:cubicBezTo>
                      <a:pt x="124" y="88"/>
                      <a:pt x="124" y="88"/>
                      <a:pt x="124" y="88"/>
                    </a:cubicBezTo>
                    <a:cubicBezTo>
                      <a:pt x="153" y="120"/>
                      <a:pt x="153" y="120"/>
                      <a:pt x="153" y="120"/>
                    </a:cubicBezTo>
                    <a:cubicBezTo>
                      <a:pt x="153" y="139"/>
                      <a:pt x="153" y="139"/>
                      <a:pt x="153" y="139"/>
                    </a:cubicBezTo>
                    <a:lnTo>
                      <a:pt x="129"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0" name="Freeform 69"/>
              <p:cNvSpPr>
                <a:spLocks noEditPoints="1"/>
              </p:cNvSpPr>
              <p:nvPr/>
            </p:nvSpPr>
            <p:spPr bwMode="auto">
              <a:xfrm>
                <a:off x="622677" y="2297776"/>
                <a:ext cx="48134" cy="48134"/>
              </a:xfrm>
              <a:custGeom>
                <a:avLst/>
                <a:gdLst>
                  <a:gd name="T0" fmla="*/ 22 w 44"/>
                  <a:gd name="T1" fmla="*/ 44 h 44"/>
                  <a:gd name="T2" fmla="*/ 44 w 44"/>
                  <a:gd name="T3" fmla="*/ 22 h 44"/>
                  <a:gd name="T4" fmla="*/ 22 w 44"/>
                  <a:gd name="T5" fmla="*/ 0 h 44"/>
                  <a:gd name="T6" fmla="*/ 0 w 44"/>
                  <a:gd name="T7" fmla="*/ 22 h 44"/>
                  <a:gd name="T8" fmla="*/ 22 w 44"/>
                  <a:gd name="T9" fmla="*/ 44 h 44"/>
                  <a:gd name="T10" fmla="*/ 22 w 44"/>
                  <a:gd name="T11" fmla="*/ 8 h 44"/>
                  <a:gd name="T12" fmla="*/ 37 w 44"/>
                  <a:gd name="T13" fmla="*/ 22 h 44"/>
                  <a:gd name="T14" fmla="*/ 22 w 44"/>
                  <a:gd name="T15" fmla="*/ 37 h 44"/>
                  <a:gd name="T16" fmla="*/ 7 w 44"/>
                  <a:gd name="T17" fmla="*/ 22 h 44"/>
                  <a:gd name="T18" fmla="*/ 22 w 44"/>
                  <a:gd name="T19"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34" y="44"/>
                      <a:pt x="44" y="34"/>
                      <a:pt x="44" y="22"/>
                    </a:cubicBezTo>
                    <a:cubicBezTo>
                      <a:pt x="44" y="10"/>
                      <a:pt x="34" y="0"/>
                      <a:pt x="22" y="0"/>
                    </a:cubicBezTo>
                    <a:cubicBezTo>
                      <a:pt x="10" y="0"/>
                      <a:pt x="0" y="10"/>
                      <a:pt x="0" y="22"/>
                    </a:cubicBezTo>
                    <a:cubicBezTo>
                      <a:pt x="0" y="34"/>
                      <a:pt x="10" y="44"/>
                      <a:pt x="22" y="44"/>
                    </a:cubicBezTo>
                    <a:close/>
                    <a:moveTo>
                      <a:pt x="22" y="8"/>
                    </a:moveTo>
                    <a:cubicBezTo>
                      <a:pt x="30" y="8"/>
                      <a:pt x="37" y="14"/>
                      <a:pt x="37" y="22"/>
                    </a:cubicBezTo>
                    <a:cubicBezTo>
                      <a:pt x="37" y="30"/>
                      <a:pt x="30" y="37"/>
                      <a:pt x="22" y="37"/>
                    </a:cubicBezTo>
                    <a:cubicBezTo>
                      <a:pt x="14" y="37"/>
                      <a:pt x="7" y="30"/>
                      <a:pt x="7" y="22"/>
                    </a:cubicBezTo>
                    <a:cubicBezTo>
                      <a:pt x="7" y="14"/>
                      <a:pt x="14" y="8"/>
                      <a:pt x="2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sp>
          <p:nvSpPr>
            <p:cNvPr id="11" name="Rectangle 34"/>
            <p:cNvSpPr/>
            <p:nvPr/>
          </p:nvSpPr>
          <p:spPr bwMode="auto">
            <a:xfrm>
              <a:off x="875647" y="3611091"/>
              <a:ext cx="2626970" cy="7547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12" name="Content Placeholder 2"/>
            <p:cNvSpPr txBox="1">
              <a:spLocks/>
            </p:cNvSpPr>
            <p:nvPr/>
          </p:nvSpPr>
          <p:spPr bwMode="auto">
            <a:xfrm>
              <a:off x="875647" y="3710266"/>
              <a:ext cx="2471988" cy="62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zh-CN" altLang="en-US" sz="1600" b="1" dirty="0">
                  <a:latin typeface="微软雅黑" panose="020B0503020204020204" pitchFamily="34" charset="-122"/>
                  <a:ea typeface="微软雅黑" panose="020B0503020204020204" pitchFamily="34" charset="-122"/>
                </a:rPr>
                <a:t>定制化</a:t>
              </a:r>
              <a:r>
                <a:rPr lang="zh-CN" altLang="en-US" sz="1600" b="1" dirty="0" smtClean="0">
                  <a:latin typeface="微软雅黑" panose="020B0503020204020204" pitchFamily="34" charset="-122"/>
                  <a:ea typeface="微软雅黑" panose="020B0503020204020204" pitchFamily="34" charset="-122"/>
                </a:rPr>
                <a:t> </a:t>
              </a:r>
              <a:endParaRPr lang="en-US" altLang="zh-CN" sz="1600" b="1" dirty="0" smtClean="0">
                <a:latin typeface="微软雅黑" panose="020B0503020204020204" pitchFamily="34" charset="-122"/>
                <a:ea typeface="微软雅黑" panose="020B0503020204020204" pitchFamily="34" charset="-122"/>
              </a:endParaRPr>
            </a:p>
            <a:p>
              <a:pPr>
                <a:spcBef>
                  <a:spcPct val="20000"/>
                </a:spcBef>
                <a:buFont typeface="Arial" charset="0"/>
                <a:buNone/>
              </a:pP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容量动态升级和扩展</a:t>
              </a:r>
              <a:r>
                <a:rPr lang="en-US" altLang="zh-CN" sz="1400" dirty="0">
                  <a:latin typeface="微软雅黑" panose="020B0503020204020204" pitchFamily="34" charset="-122"/>
                  <a:ea typeface="微软雅黑" panose="020B0503020204020204" pitchFamily="34" charset="-122"/>
                </a:rPr>
                <a:t> </a:t>
              </a:r>
              <a:endParaRPr lang="en-US" sz="1400" dirty="0">
                <a:latin typeface="微软雅黑" panose="020B0503020204020204" pitchFamily="34" charset="-122"/>
                <a:ea typeface="微软雅黑" panose="020B0503020204020204" pitchFamily="34" charset="-122"/>
                <a:cs typeface="Lato Black"/>
              </a:endParaRPr>
            </a:p>
          </p:txBody>
        </p:sp>
        <p:sp>
          <p:nvSpPr>
            <p:cNvPr id="13" name="Oval 76"/>
            <p:cNvSpPr/>
            <p:nvPr/>
          </p:nvSpPr>
          <p:spPr>
            <a:xfrm>
              <a:off x="253894" y="3682523"/>
              <a:ext cx="484511" cy="558078"/>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14" name="Rectangle 41"/>
            <p:cNvSpPr/>
            <p:nvPr/>
          </p:nvSpPr>
          <p:spPr bwMode="auto">
            <a:xfrm>
              <a:off x="875647" y="2165063"/>
              <a:ext cx="2626969" cy="75474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600" dirty="0"/>
            </a:p>
          </p:txBody>
        </p:sp>
        <p:sp>
          <p:nvSpPr>
            <p:cNvPr id="15" name="Oval 75"/>
            <p:cNvSpPr/>
            <p:nvPr/>
          </p:nvSpPr>
          <p:spPr>
            <a:xfrm>
              <a:off x="253894" y="2235244"/>
              <a:ext cx="484511" cy="558079"/>
            </a:xfrm>
            <a:prstGeom prst="ellipse">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grpSp>
          <p:nvGrpSpPr>
            <p:cNvPr id="16" name="Group 83"/>
            <p:cNvGrpSpPr/>
            <p:nvPr/>
          </p:nvGrpSpPr>
          <p:grpSpPr>
            <a:xfrm>
              <a:off x="424240" y="2355573"/>
              <a:ext cx="189024" cy="318261"/>
              <a:chOff x="527333" y="1217552"/>
              <a:chExt cx="175409" cy="256405"/>
            </a:xfrm>
            <a:solidFill>
              <a:schemeClr val="bg1"/>
            </a:solidFill>
          </p:grpSpPr>
          <p:sp>
            <p:nvSpPr>
              <p:cNvPr id="17" name="Freeform 79"/>
              <p:cNvSpPr>
                <a:spLocks noEditPoints="1"/>
              </p:cNvSpPr>
              <p:nvPr/>
            </p:nvSpPr>
            <p:spPr bwMode="auto">
              <a:xfrm>
                <a:off x="527333" y="1217552"/>
                <a:ext cx="175409" cy="256405"/>
              </a:xfrm>
              <a:custGeom>
                <a:avLst/>
                <a:gdLst>
                  <a:gd name="T0" fmla="*/ 80 w 160"/>
                  <a:gd name="T1" fmla="*/ 0 h 234"/>
                  <a:gd name="T2" fmla="*/ 0 w 160"/>
                  <a:gd name="T3" fmla="*/ 81 h 234"/>
                  <a:gd name="T4" fmla="*/ 36 w 160"/>
                  <a:gd name="T5" fmla="*/ 169 h 234"/>
                  <a:gd name="T6" fmla="*/ 80 w 160"/>
                  <a:gd name="T7" fmla="*/ 234 h 234"/>
                  <a:gd name="T8" fmla="*/ 123 w 160"/>
                  <a:gd name="T9" fmla="*/ 169 h 234"/>
                  <a:gd name="T10" fmla="*/ 160 w 160"/>
                  <a:gd name="T11" fmla="*/ 81 h 234"/>
                  <a:gd name="T12" fmla="*/ 80 w 160"/>
                  <a:gd name="T13" fmla="*/ 0 h 234"/>
                  <a:gd name="T14" fmla="*/ 99 w 160"/>
                  <a:gd name="T15" fmla="*/ 199 h 234"/>
                  <a:gd name="T16" fmla="*/ 63 w 160"/>
                  <a:gd name="T17" fmla="*/ 203 h 234"/>
                  <a:gd name="T18" fmla="*/ 58 w 160"/>
                  <a:gd name="T19" fmla="*/ 190 h 234"/>
                  <a:gd name="T20" fmla="*/ 58 w 160"/>
                  <a:gd name="T21" fmla="*/ 189 h 234"/>
                  <a:gd name="T22" fmla="*/ 103 w 160"/>
                  <a:gd name="T23" fmla="*/ 184 h 234"/>
                  <a:gd name="T24" fmla="*/ 101 w 160"/>
                  <a:gd name="T25" fmla="*/ 190 h 234"/>
                  <a:gd name="T26" fmla="*/ 99 w 160"/>
                  <a:gd name="T27" fmla="*/ 199 h 234"/>
                  <a:gd name="T28" fmla="*/ 56 w 160"/>
                  <a:gd name="T29" fmla="*/ 182 h 234"/>
                  <a:gd name="T30" fmla="*/ 52 w 160"/>
                  <a:gd name="T31" fmla="*/ 168 h 234"/>
                  <a:gd name="T32" fmla="*/ 108 w 160"/>
                  <a:gd name="T33" fmla="*/ 168 h 234"/>
                  <a:gd name="T34" fmla="*/ 106 w 160"/>
                  <a:gd name="T35" fmla="*/ 176 h 234"/>
                  <a:gd name="T36" fmla="*/ 56 w 160"/>
                  <a:gd name="T37" fmla="*/ 182 h 234"/>
                  <a:gd name="T38" fmla="*/ 80 w 160"/>
                  <a:gd name="T39" fmla="*/ 220 h 234"/>
                  <a:gd name="T40" fmla="*/ 65 w 160"/>
                  <a:gd name="T41" fmla="*/ 210 h 234"/>
                  <a:gd name="T42" fmla="*/ 96 w 160"/>
                  <a:gd name="T43" fmla="*/ 207 h 234"/>
                  <a:gd name="T44" fmla="*/ 80 w 160"/>
                  <a:gd name="T45" fmla="*/ 220 h 234"/>
                  <a:gd name="T46" fmla="*/ 114 w 160"/>
                  <a:gd name="T47" fmla="*/ 154 h 234"/>
                  <a:gd name="T48" fmla="*/ 46 w 160"/>
                  <a:gd name="T49" fmla="*/ 154 h 234"/>
                  <a:gd name="T50" fmla="*/ 34 w 160"/>
                  <a:gd name="T51" fmla="*/ 130 h 234"/>
                  <a:gd name="T52" fmla="*/ 14 w 160"/>
                  <a:gd name="T53" fmla="*/ 81 h 234"/>
                  <a:gd name="T54" fmla="*/ 80 w 160"/>
                  <a:gd name="T55" fmla="*/ 15 h 234"/>
                  <a:gd name="T56" fmla="*/ 146 w 160"/>
                  <a:gd name="T57" fmla="*/ 81 h 234"/>
                  <a:gd name="T58" fmla="*/ 126 w 160"/>
                  <a:gd name="T59" fmla="*/ 130 h 234"/>
                  <a:gd name="T60" fmla="*/ 114 w 160"/>
                  <a:gd name="T61" fmla="*/ 1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0" h="234">
                    <a:moveTo>
                      <a:pt x="80" y="0"/>
                    </a:moveTo>
                    <a:cubicBezTo>
                      <a:pt x="35" y="0"/>
                      <a:pt x="0" y="36"/>
                      <a:pt x="0" y="81"/>
                    </a:cubicBezTo>
                    <a:cubicBezTo>
                      <a:pt x="0" y="110"/>
                      <a:pt x="26" y="141"/>
                      <a:pt x="36" y="169"/>
                    </a:cubicBezTo>
                    <a:cubicBezTo>
                      <a:pt x="51" y="210"/>
                      <a:pt x="49" y="234"/>
                      <a:pt x="80" y="234"/>
                    </a:cubicBezTo>
                    <a:cubicBezTo>
                      <a:pt x="111" y="234"/>
                      <a:pt x="109" y="210"/>
                      <a:pt x="123" y="169"/>
                    </a:cubicBezTo>
                    <a:cubicBezTo>
                      <a:pt x="133" y="142"/>
                      <a:pt x="160" y="110"/>
                      <a:pt x="160" y="81"/>
                    </a:cubicBezTo>
                    <a:cubicBezTo>
                      <a:pt x="160" y="36"/>
                      <a:pt x="124" y="0"/>
                      <a:pt x="80" y="0"/>
                    </a:cubicBezTo>
                    <a:close/>
                    <a:moveTo>
                      <a:pt x="99" y="199"/>
                    </a:moveTo>
                    <a:cubicBezTo>
                      <a:pt x="63" y="203"/>
                      <a:pt x="63" y="203"/>
                      <a:pt x="63" y="203"/>
                    </a:cubicBezTo>
                    <a:cubicBezTo>
                      <a:pt x="61" y="200"/>
                      <a:pt x="60" y="195"/>
                      <a:pt x="58" y="190"/>
                    </a:cubicBezTo>
                    <a:cubicBezTo>
                      <a:pt x="58" y="190"/>
                      <a:pt x="58" y="189"/>
                      <a:pt x="58" y="189"/>
                    </a:cubicBezTo>
                    <a:cubicBezTo>
                      <a:pt x="103" y="184"/>
                      <a:pt x="103" y="184"/>
                      <a:pt x="103" y="184"/>
                    </a:cubicBezTo>
                    <a:cubicBezTo>
                      <a:pt x="103" y="186"/>
                      <a:pt x="102" y="188"/>
                      <a:pt x="101" y="190"/>
                    </a:cubicBezTo>
                    <a:cubicBezTo>
                      <a:pt x="100" y="193"/>
                      <a:pt x="100" y="196"/>
                      <a:pt x="99" y="199"/>
                    </a:cubicBezTo>
                    <a:close/>
                    <a:moveTo>
                      <a:pt x="56" y="182"/>
                    </a:moveTo>
                    <a:cubicBezTo>
                      <a:pt x="55" y="178"/>
                      <a:pt x="53" y="173"/>
                      <a:pt x="52" y="168"/>
                    </a:cubicBezTo>
                    <a:cubicBezTo>
                      <a:pt x="108" y="168"/>
                      <a:pt x="108" y="168"/>
                      <a:pt x="108" y="168"/>
                    </a:cubicBezTo>
                    <a:cubicBezTo>
                      <a:pt x="107" y="171"/>
                      <a:pt x="106" y="174"/>
                      <a:pt x="106" y="176"/>
                    </a:cubicBezTo>
                    <a:lnTo>
                      <a:pt x="56" y="182"/>
                    </a:lnTo>
                    <a:close/>
                    <a:moveTo>
                      <a:pt x="80" y="220"/>
                    </a:moveTo>
                    <a:cubicBezTo>
                      <a:pt x="72" y="220"/>
                      <a:pt x="69" y="219"/>
                      <a:pt x="65" y="210"/>
                    </a:cubicBezTo>
                    <a:cubicBezTo>
                      <a:pt x="96" y="207"/>
                      <a:pt x="96" y="207"/>
                      <a:pt x="96" y="207"/>
                    </a:cubicBezTo>
                    <a:cubicBezTo>
                      <a:pt x="92" y="219"/>
                      <a:pt x="88" y="220"/>
                      <a:pt x="80" y="220"/>
                    </a:cubicBezTo>
                    <a:close/>
                    <a:moveTo>
                      <a:pt x="114" y="154"/>
                    </a:moveTo>
                    <a:cubicBezTo>
                      <a:pt x="46" y="154"/>
                      <a:pt x="46" y="154"/>
                      <a:pt x="46" y="154"/>
                    </a:cubicBezTo>
                    <a:cubicBezTo>
                      <a:pt x="42" y="146"/>
                      <a:pt x="38" y="138"/>
                      <a:pt x="34" y="130"/>
                    </a:cubicBezTo>
                    <a:cubicBezTo>
                      <a:pt x="24" y="113"/>
                      <a:pt x="14" y="96"/>
                      <a:pt x="14" y="81"/>
                    </a:cubicBezTo>
                    <a:cubicBezTo>
                      <a:pt x="14" y="45"/>
                      <a:pt x="44" y="15"/>
                      <a:pt x="80" y="15"/>
                    </a:cubicBezTo>
                    <a:cubicBezTo>
                      <a:pt x="116" y="15"/>
                      <a:pt x="146" y="45"/>
                      <a:pt x="146" y="81"/>
                    </a:cubicBezTo>
                    <a:cubicBezTo>
                      <a:pt x="146" y="96"/>
                      <a:pt x="136" y="113"/>
                      <a:pt x="126" y="130"/>
                    </a:cubicBezTo>
                    <a:cubicBezTo>
                      <a:pt x="122" y="138"/>
                      <a:pt x="118" y="146"/>
                      <a:pt x="114"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sp>
            <p:nvSpPr>
              <p:cNvPr id="18" name="Freeform 80"/>
              <p:cNvSpPr>
                <a:spLocks/>
              </p:cNvSpPr>
              <p:nvPr/>
            </p:nvSpPr>
            <p:spPr bwMode="auto">
              <a:xfrm>
                <a:off x="566675" y="1258276"/>
                <a:ext cx="52762" cy="51373"/>
              </a:xfrm>
              <a:custGeom>
                <a:avLst/>
                <a:gdLst>
                  <a:gd name="T0" fmla="*/ 44 w 48"/>
                  <a:gd name="T1" fmla="*/ 0 h 47"/>
                  <a:gd name="T2" fmla="*/ 0 w 48"/>
                  <a:gd name="T3" fmla="*/ 44 h 47"/>
                  <a:gd name="T4" fmla="*/ 4 w 48"/>
                  <a:gd name="T5" fmla="*/ 47 h 47"/>
                  <a:gd name="T6" fmla="*/ 7 w 48"/>
                  <a:gd name="T7" fmla="*/ 44 h 47"/>
                  <a:gd name="T8" fmla="*/ 44 w 48"/>
                  <a:gd name="T9" fmla="*/ 7 h 47"/>
                  <a:gd name="T10" fmla="*/ 48 w 48"/>
                  <a:gd name="T11" fmla="*/ 4 h 47"/>
                  <a:gd name="T12" fmla="*/ 44 w 48"/>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48" h="47">
                    <a:moveTo>
                      <a:pt x="44" y="0"/>
                    </a:moveTo>
                    <a:cubicBezTo>
                      <a:pt x="20" y="0"/>
                      <a:pt x="0" y="20"/>
                      <a:pt x="0" y="44"/>
                    </a:cubicBezTo>
                    <a:cubicBezTo>
                      <a:pt x="0" y="46"/>
                      <a:pt x="2" y="47"/>
                      <a:pt x="4" y="47"/>
                    </a:cubicBezTo>
                    <a:cubicBezTo>
                      <a:pt x="6" y="47"/>
                      <a:pt x="7" y="46"/>
                      <a:pt x="7" y="44"/>
                    </a:cubicBezTo>
                    <a:cubicBezTo>
                      <a:pt x="7" y="24"/>
                      <a:pt x="24" y="7"/>
                      <a:pt x="44" y="7"/>
                    </a:cubicBezTo>
                    <a:cubicBezTo>
                      <a:pt x="46" y="7"/>
                      <a:pt x="48" y="6"/>
                      <a:pt x="48" y="4"/>
                    </a:cubicBezTo>
                    <a:cubicBezTo>
                      <a:pt x="48" y="2"/>
                      <a:pt x="46"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600"/>
              </a:p>
            </p:txBody>
          </p:sp>
        </p:grpSp>
        <p:sp>
          <p:nvSpPr>
            <p:cNvPr id="19" name="Rectangle 22"/>
            <p:cNvSpPr/>
            <p:nvPr/>
          </p:nvSpPr>
          <p:spPr bwMode="auto">
            <a:xfrm>
              <a:off x="875647" y="1442048"/>
              <a:ext cx="2626970" cy="75474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0" name="Content Placeholder 2"/>
            <p:cNvSpPr txBox="1">
              <a:spLocks/>
            </p:cNvSpPr>
            <p:nvPr/>
          </p:nvSpPr>
          <p:spPr bwMode="auto">
            <a:xfrm>
              <a:off x="875646" y="1526203"/>
              <a:ext cx="2764211"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pPr>
              <a:r>
                <a:rPr lang="zh-CN" altLang="en-US" sz="1600" b="1" dirty="0" smtClean="0">
                  <a:latin typeface="微软雅黑" panose="020B0503020204020204" pitchFamily="34" charset="-122"/>
                  <a:ea typeface="微软雅黑" panose="020B0503020204020204" pitchFamily="34" charset="-122"/>
                  <a:cs typeface="Lato Black"/>
                </a:rPr>
                <a:t>标准化 </a:t>
              </a:r>
              <a:endParaRPr lang="en-US" altLang="zh-CN" sz="1600" b="1" dirty="0" smtClean="0">
                <a:latin typeface="微软雅黑" panose="020B0503020204020204" pitchFamily="34" charset="-122"/>
                <a:ea typeface="微软雅黑" panose="020B0503020204020204" pitchFamily="34" charset="-122"/>
                <a:cs typeface="Lato Black"/>
              </a:endParaRPr>
            </a:p>
            <a:p>
              <a:pPr>
                <a:spcBef>
                  <a:spcPct val="20000"/>
                </a:spcBef>
              </a:pPr>
              <a:r>
                <a:rPr lang="en-US" sz="1400" dirty="0" smtClean="0">
                  <a:latin typeface="微软雅黑" panose="020B0503020204020204" pitchFamily="34" charset="-122"/>
                  <a:ea typeface="微软雅黑" panose="020B0503020204020204" pitchFamily="34" charset="-122"/>
                  <a:cs typeface="Lato Black"/>
                </a:rPr>
                <a:t>– </a:t>
              </a:r>
              <a:r>
                <a:rPr lang="zh-CN" altLang="en-US" sz="1400" dirty="0" smtClean="0">
                  <a:latin typeface="微软雅黑" panose="020B0503020204020204" pitchFamily="34" charset="-122"/>
                  <a:ea typeface="微软雅黑" panose="020B0503020204020204" pitchFamily="34" charset="-122"/>
                  <a:cs typeface="Lato Black"/>
                </a:rPr>
                <a:t>只做</a:t>
              </a:r>
              <a:r>
                <a:rPr lang="en-US" altLang="zh-CN" sz="1400" dirty="0" smtClean="0">
                  <a:latin typeface="微软雅黑" panose="020B0503020204020204" pitchFamily="34" charset="-122"/>
                  <a:ea typeface="微软雅黑" panose="020B0503020204020204" pitchFamily="34" charset="-122"/>
                  <a:cs typeface="Lato Black"/>
                </a:rPr>
                <a:t>UPTIME TIER IV</a:t>
              </a:r>
              <a:r>
                <a:rPr lang="zh-CN" altLang="en-US" sz="1400" dirty="0" smtClean="0">
                  <a:latin typeface="微软雅黑" panose="020B0503020204020204" pitchFamily="34" charset="-122"/>
                  <a:ea typeface="微软雅黑" panose="020B0503020204020204" pitchFamily="34" charset="-122"/>
                  <a:cs typeface="Lato Black"/>
                </a:rPr>
                <a:t>数据中心</a:t>
              </a:r>
              <a:endParaRPr lang="en-US" altLang="zh-CN" sz="1400" dirty="0">
                <a:latin typeface="微软雅黑" panose="020B0503020204020204" pitchFamily="34" charset="-122"/>
                <a:ea typeface="微软雅黑" panose="020B0503020204020204" pitchFamily="34" charset="-122"/>
                <a:cs typeface="Lato Black"/>
              </a:endParaRPr>
            </a:p>
          </p:txBody>
        </p:sp>
        <p:sp>
          <p:nvSpPr>
            <p:cNvPr id="21" name="Oval 74"/>
            <p:cNvSpPr/>
            <p:nvPr/>
          </p:nvSpPr>
          <p:spPr>
            <a:xfrm>
              <a:off x="253894" y="1531221"/>
              <a:ext cx="483215" cy="538462"/>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22" name="Rectangle 27"/>
            <p:cNvSpPr/>
            <p:nvPr/>
          </p:nvSpPr>
          <p:spPr bwMode="auto">
            <a:xfrm>
              <a:off x="875647" y="4334106"/>
              <a:ext cx="2626970" cy="75474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3" name="Content Placeholder 2"/>
            <p:cNvSpPr txBox="1">
              <a:spLocks/>
            </p:cNvSpPr>
            <p:nvPr/>
          </p:nvSpPr>
          <p:spPr bwMode="auto">
            <a:xfrm>
              <a:off x="881911" y="4428801"/>
              <a:ext cx="2371001" cy="624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zh-CN" altLang="en-US" sz="1600" b="1" dirty="0" smtClean="0">
                  <a:latin typeface="微软雅黑" panose="020B0503020204020204" pitchFamily="34" charset="-122"/>
                  <a:ea typeface="微软雅黑" panose="020B0503020204020204" pitchFamily="34" charset="-122"/>
                  <a:cs typeface="Lato Black"/>
                </a:rPr>
                <a:t>可靠性 </a:t>
              </a:r>
              <a:endParaRPr lang="en-US" altLang="zh-CN" sz="1600" b="1" dirty="0" smtClean="0">
                <a:latin typeface="微软雅黑" panose="020B0503020204020204" pitchFamily="34" charset="-122"/>
                <a:ea typeface="微软雅黑" panose="020B0503020204020204" pitchFamily="34" charset="-122"/>
                <a:cs typeface="Lato Black"/>
              </a:endParaRPr>
            </a:p>
            <a:p>
              <a:pPr>
                <a:spcBef>
                  <a:spcPct val="20000"/>
                </a:spcBef>
                <a:buFont typeface="Arial" charset="0"/>
                <a:buNone/>
              </a:pPr>
              <a:r>
                <a:rPr lang="en-US" sz="1400" dirty="0" smtClean="0">
                  <a:latin typeface="微软雅黑" panose="020B0503020204020204" pitchFamily="34" charset="-122"/>
                  <a:ea typeface="微软雅黑" panose="020B0503020204020204" pitchFamily="34" charset="-122"/>
                  <a:cs typeface="Lato Black"/>
                </a:rPr>
                <a:t>- </a:t>
              </a:r>
              <a:r>
                <a:rPr lang="zh-CN" altLang="en-US" sz="1400" dirty="0" smtClean="0">
                  <a:latin typeface="微软雅黑" panose="020B0503020204020204" pitchFamily="34" charset="-122"/>
                  <a:ea typeface="微软雅黑" panose="020B0503020204020204" pitchFamily="34" charset="-122"/>
                  <a:cs typeface="Lato Black"/>
                </a:rPr>
                <a:t>可用性</a:t>
              </a:r>
              <a:r>
                <a:rPr lang="en-US" altLang="zh-CN" sz="1400" dirty="0" smtClean="0">
                  <a:latin typeface="微软雅黑" panose="020B0503020204020204" pitchFamily="34" charset="-122"/>
                  <a:ea typeface="微软雅黑" panose="020B0503020204020204" pitchFamily="34" charset="-122"/>
                  <a:cs typeface="Lato Black"/>
                </a:rPr>
                <a:t>SLA</a:t>
              </a:r>
              <a:r>
                <a:rPr lang="zh-CN" altLang="en-US" sz="1400" dirty="0" smtClean="0">
                  <a:latin typeface="微软雅黑" panose="020B0503020204020204" pitchFamily="34" charset="-122"/>
                  <a:ea typeface="微软雅黑" panose="020B0503020204020204" pitchFamily="34" charset="-122"/>
                  <a:cs typeface="Lato Black"/>
                </a:rPr>
                <a:t>最高达</a:t>
              </a:r>
              <a:r>
                <a:rPr lang="en-US" sz="1400" dirty="0" smtClean="0">
                  <a:latin typeface="微软雅黑" panose="020B0503020204020204" pitchFamily="34" charset="-122"/>
                  <a:ea typeface="微软雅黑" panose="020B0503020204020204" pitchFamily="34" charset="-122"/>
                  <a:cs typeface="Lato Black"/>
                </a:rPr>
                <a:t>99.999%</a:t>
              </a:r>
              <a:endParaRPr lang="en-US" sz="1400" dirty="0">
                <a:latin typeface="微软雅黑" panose="020B0503020204020204" pitchFamily="34" charset="-122"/>
                <a:ea typeface="微软雅黑" panose="020B0503020204020204" pitchFamily="34" charset="-122"/>
                <a:cs typeface="Lato Black"/>
              </a:endParaRPr>
            </a:p>
          </p:txBody>
        </p:sp>
        <p:sp>
          <p:nvSpPr>
            <p:cNvPr id="24" name="Oval 92"/>
            <p:cNvSpPr/>
            <p:nvPr/>
          </p:nvSpPr>
          <p:spPr>
            <a:xfrm>
              <a:off x="253894" y="4406162"/>
              <a:ext cx="484511" cy="558078"/>
            </a:xfrm>
            <a:prstGeom prst="ellips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25" name="Freeform 1"/>
            <p:cNvSpPr>
              <a:spLocks noChangeArrowheads="1"/>
            </p:cNvSpPr>
            <p:nvPr/>
          </p:nvSpPr>
          <p:spPr bwMode="auto">
            <a:xfrm>
              <a:off x="448849" y="1654896"/>
              <a:ext cx="142791" cy="233103"/>
            </a:xfrm>
            <a:custGeom>
              <a:avLst/>
              <a:gdLst>
                <a:gd name="T0" fmla="*/ 4338 w 4818"/>
                <a:gd name="T1" fmla="*/ 688 h 6883"/>
                <a:gd name="T2" fmla="*/ 4338 w 4818"/>
                <a:gd name="T3" fmla="*/ 688 h 6883"/>
                <a:gd name="T4" fmla="*/ 3932 w 4818"/>
                <a:gd name="T5" fmla="*/ 1721 h 6883"/>
                <a:gd name="T6" fmla="*/ 897 w 4818"/>
                <a:gd name="T7" fmla="*/ 1721 h 6883"/>
                <a:gd name="T8" fmla="*/ 491 w 4818"/>
                <a:gd name="T9" fmla="*/ 688 h 6883"/>
                <a:gd name="T10" fmla="*/ 0 w 4818"/>
                <a:gd name="T11" fmla="*/ 1168 h 6883"/>
                <a:gd name="T12" fmla="*/ 0 w 4818"/>
                <a:gd name="T13" fmla="*/ 6403 h 6883"/>
                <a:gd name="T14" fmla="*/ 491 w 4818"/>
                <a:gd name="T15" fmla="*/ 6882 h 6883"/>
                <a:gd name="T16" fmla="*/ 4338 w 4818"/>
                <a:gd name="T17" fmla="*/ 6882 h 6883"/>
                <a:gd name="T18" fmla="*/ 4817 w 4818"/>
                <a:gd name="T19" fmla="*/ 6403 h 6883"/>
                <a:gd name="T20" fmla="*/ 4817 w 4818"/>
                <a:gd name="T21" fmla="*/ 1168 h 6883"/>
                <a:gd name="T22" fmla="*/ 4338 w 4818"/>
                <a:gd name="T23" fmla="*/ 688 h 6883"/>
                <a:gd name="T24" fmla="*/ 3650 w 4818"/>
                <a:gd name="T25" fmla="*/ 1376 h 6883"/>
                <a:gd name="T26" fmla="*/ 3650 w 4818"/>
                <a:gd name="T27" fmla="*/ 1376 h 6883"/>
                <a:gd name="T28" fmla="*/ 3957 w 4818"/>
                <a:gd name="T29" fmla="*/ 688 h 6883"/>
                <a:gd name="T30" fmla="*/ 3207 w 4818"/>
                <a:gd name="T31" fmla="*/ 688 h 6883"/>
                <a:gd name="T32" fmla="*/ 2962 w 4818"/>
                <a:gd name="T33" fmla="*/ 0 h 6883"/>
                <a:gd name="T34" fmla="*/ 1868 w 4818"/>
                <a:gd name="T35" fmla="*/ 0 h 6883"/>
                <a:gd name="T36" fmla="*/ 1610 w 4818"/>
                <a:gd name="T37" fmla="*/ 688 h 6883"/>
                <a:gd name="T38" fmla="*/ 860 w 4818"/>
                <a:gd name="T39" fmla="*/ 688 h 6883"/>
                <a:gd name="T40" fmla="*/ 1179 w 4818"/>
                <a:gd name="T41" fmla="*/ 1376 h 6883"/>
                <a:gd name="T42" fmla="*/ 3650 w 4818"/>
                <a:gd name="T43" fmla="*/ 1376 h 6883"/>
                <a:gd name="T44" fmla="*/ 3650 w 4818"/>
                <a:gd name="T45" fmla="*/ 1376 h 6883"/>
                <a:gd name="T46" fmla="*/ 3650 w 4818"/>
                <a:gd name="T47" fmla="*/ 1376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18" h="6883">
                  <a:moveTo>
                    <a:pt x="4338" y="688"/>
                  </a:moveTo>
                  <a:lnTo>
                    <a:pt x="4338" y="688"/>
                  </a:lnTo>
                  <a:cubicBezTo>
                    <a:pt x="3932" y="1721"/>
                    <a:pt x="3932" y="1721"/>
                    <a:pt x="3932" y="1721"/>
                  </a:cubicBezTo>
                  <a:cubicBezTo>
                    <a:pt x="897" y="1721"/>
                    <a:pt x="897" y="1721"/>
                    <a:pt x="897" y="1721"/>
                  </a:cubicBezTo>
                  <a:cubicBezTo>
                    <a:pt x="491" y="688"/>
                    <a:pt x="491" y="688"/>
                    <a:pt x="491" y="688"/>
                  </a:cubicBezTo>
                  <a:cubicBezTo>
                    <a:pt x="221" y="688"/>
                    <a:pt x="0" y="910"/>
                    <a:pt x="0" y="1168"/>
                  </a:cubicBezTo>
                  <a:cubicBezTo>
                    <a:pt x="0" y="6403"/>
                    <a:pt x="0" y="6403"/>
                    <a:pt x="0" y="6403"/>
                  </a:cubicBezTo>
                  <a:cubicBezTo>
                    <a:pt x="0" y="6661"/>
                    <a:pt x="221" y="6882"/>
                    <a:pt x="491" y="6882"/>
                  </a:cubicBezTo>
                  <a:cubicBezTo>
                    <a:pt x="4338" y="6882"/>
                    <a:pt x="4338" y="6882"/>
                    <a:pt x="4338" y="6882"/>
                  </a:cubicBezTo>
                  <a:cubicBezTo>
                    <a:pt x="4608" y="6882"/>
                    <a:pt x="4817" y="6661"/>
                    <a:pt x="4817" y="6403"/>
                  </a:cubicBezTo>
                  <a:cubicBezTo>
                    <a:pt x="4817" y="1168"/>
                    <a:pt x="4817" y="1168"/>
                    <a:pt x="4817" y="1168"/>
                  </a:cubicBezTo>
                  <a:cubicBezTo>
                    <a:pt x="4817" y="910"/>
                    <a:pt x="4608" y="688"/>
                    <a:pt x="4338" y="688"/>
                  </a:cubicBezTo>
                  <a:close/>
                  <a:moveTo>
                    <a:pt x="3650" y="1376"/>
                  </a:moveTo>
                  <a:lnTo>
                    <a:pt x="3650" y="1376"/>
                  </a:lnTo>
                  <a:cubicBezTo>
                    <a:pt x="3957" y="688"/>
                    <a:pt x="3957" y="688"/>
                    <a:pt x="3957" y="688"/>
                  </a:cubicBezTo>
                  <a:cubicBezTo>
                    <a:pt x="3207" y="688"/>
                    <a:pt x="3207" y="688"/>
                    <a:pt x="3207" y="688"/>
                  </a:cubicBezTo>
                  <a:cubicBezTo>
                    <a:pt x="2962" y="0"/>
                    <a:pt x="2962" y="0"/>
                    <a:pt x="2962" y="0"/>
                  </a:cubicBezTo>
                  <a:cubicBezTo>
                    <a:pt x="1868" y="0"/>
                    <a:pt x="1868" y="0"/>
                    <a:pt x="1868" y="0"/>
                  </a:cubicBezTo>
                  <a:cubicBezTo>
                    <a:pt x="1610" y="688"/>
                    <a:pt x="1610" y="688"/>
                    <a:pt x="1610" y="688"/>
                  </a:cubicBezTo>
                  <a:cubicBezTo>
                    <a:pt x="860" y="688"/>
                    <a:pt x="860" y="688"/>
                    <a:pt x="860" y="688"/>
                  </a:cubicBezTo>
                  <a:cubicBezTo>
                    <a:pt x="1179" y="1376"/>
                    <a:pt x="1179" y="1376"/>
                    <a:pt x="1179" y="1376"/>
                  </a:cubicBezTo>
                  <a:lnTo>
                    <a:pt x="3650" y="1376"/>
                  </a:lnTo>
                  <a:close/>
                  <a:moveTo>
                    <a:pt x="3650" y="1376"/>
                  </a:moveTo>
                  <a:lnTo>
                    <a:pt x="3650" y="1376"/>
                  </a:lnTo>
                  <a:close/>
                </a:path>
              </a:pathLst>
            </a:custGeom>
            <a:solidFill>
              <a:schemeClr val="bg1"/>
            </a:solidFill>
            <a:ln>
              <a:noFill/>
            </a:ln>
            <a:effectLst/>
          </p:spPr>
          <p:txBody>
            <a:bodyPr wrap="none" lIns="243785" tIns="121892" rIns="243785" bIns="121892" anchor="ctr"/>
            <a:lstStyle/>
            <a:p>
              <a:endParaRPr lang="en-US" sz="1600" dirty="0"/>
            </a:p>
          </p:txBody>
        </p:sp>
        <p:sp>
          <p:nvSpPr>
            <p:cNvPr id="26" name="Freeform 41"/>
            <p:cNvSpPr>
              <a:spLocks noEditPoints="1"/>
            </p:cNvSpPr>
            <p:nvPr/>
          </p:nvSpPr>
          <p:spPr bwMode="auto">
            <a:xfrm>
              <a:off x="388220" y="4576186"/>
              <a:ext cx="272136" cy="218029"/>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solidFill>
            <a:ln>
              <a:noFill/>
            </a:ln>
          </p:spPr>
          <p:txBody>
            <a:bodyPr vert="horz" wrap="square" lIns="182843" tIns="91422" rIns="182843" bIns="91422" numCol="1" anchor="t" anchorCtr="0" compatLnSpc="1">
              <a:prstTxWarp prst="textNoShape">
                <a:avLst/>
              </a:prstTxWarp>
            </a:bodyPr>
            <a:lstStyle/>
            <a:p>
              <a:endParaRPr lang="id-ID" sz="1600"/>
            </a:p>
          </p:txBody>
        </p:sp>
        <p:sp>
          <p:nvSpPr>
            <p:cNvPr id="27" name="AutoShape 60"/>
            <p:cNvSpPr>
              <a:spLocks noChangeAspect="1"/>
            </p:cNvSpPr>
            <p:nvPr/>
          </p:nvSpPr>
          <p:spPr bwMode="auto">
            <a:xfrm>
              <a:off x="401663" y="3820250"/>
              <a:ext cx="278011" cy="274733"/>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bg1"/>
            </a:solidFill>
            <a:ln>
              <a:noFill/>
            </a:ln>
            <a:effectLst/>
            <a:extLst/>
          </p:spPr>
          <p:txBody>
            <a:bodyPr lIns="38100" tIns="38100" rIns="38100" bIns="38100" anchor="ctr"/>
            <a:lstStyle/>
            <a:p>
              <a:pPr defTabSz="342763">
                <a:defRPr/>
              </a:pPr>
              <a:endParaRPr lang="es-ES" sz="2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28" name="Rectangle 27"/>
            <p:cNvSpPr/>
            <p:nvPr/>
          </p:nvSpPr>
          <p:spPr bwMode="auto">
            <a:xfrm>
              <a:off x="875647" y="5057119"/>
              <a:ext cx="2626970" cy="754747"/>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sp>
          <p:nvSpPr>
            <p:cNvPr id="29" name="Content Placeholder 2"/>
            <p:cNvSpPr txBox="1">
              <a:spLocks/>
            </p:cNvSpPr>
            <p:nvPr/>
          </p:nvSpPr>
          <p:spPr bwMode="auto">
            <a:xfrm>
              <a:off x="890608" y="5128806"/>
              <a:ext cx="2457027"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pPr>
              <a:r>
                <a:rPr lang="zh-CN" altLang="en-US" sz="1600" b="1" dirty="0" smtClean="0">
                  <a:latin typeface="微软雅黑" panose="020B0503020204020204" pitchFamily="34" charset="-122"/>
                  <a:ea typeface="微软雅黑" panose="020B0503020204020204" pitchFamily="34" charset="-122"/>
                  <a:cs typeface="Lato Black"/>
                </a:rPr>
                <a:t>绿色 </a:t>
              </a:r>
              <a:endParaRPr lang="en-US" altLang="zh-CN" sz="1600" b="1" dirty="0" smtClean="0">
                <a:latin typeface="微软雅黑" panose="020B0503020204020204" pitchFamily="34" charset="-122"/>
                <a:ea typeface="微软雅黑" panose="020B0503020204020204" pitchFamily="34" charset="-122"/>
                <a:cs typeface="Lato Black"/>
              </a:endParaRPr>
            </a:p>
            <a:p>
              <a:pPr>
                <a:spcBef>
                  <a:spcPct val="20000"/>
                </a:spcBef>
              </a:pPr>
              <a:r>
                <a:rPr lang="en-US" sz="1400" dirty="0" smtClean="0">
                  <a:latin typeface="微软雅黑" panose="020B0503020204020204" pitchFamily="34" charset="-122"/>
                  <a:ea typeface="微软雅黑" panose="020B0503020204020204" pitchFamily="34" charset="-122"/>
                  <a:cs typeface="Lato Black"/>
                </a:rPr>
                <a:t>- </a:t>
              </a:r>
              <a:r>
                <a:rPr lang="zh-CN" altLang="en-US" sz="1400" dirty="0" smtClean="0">
                  <a:latin typeface="微软雅黑" panose="020B0503020204020204" pitchFamily="34" charset="-122"/>
                  <a:ea typeface="微软雅黑" panose="020B0503020204020204" pitchFamily="34" charset="-122"/>
                  <a:cs typeface="Lato Black"/>
                </a:rPr>
                <a:t>高效率</a:t>
              </a:r>
              <a:r>
                <a:rPr lang="en-US" altLang="zh-CN" sz="1400" dirty="0" smtClean="0">
                  <a:latin typeface="微软雅黑" panose="020B0503020204020204" pitchFamily="34" charset="-122"/>
                  <a:ea typeface="微软雅黑" panose="020B0503020204020204" pitchFamily="34" charset="-122"/>
                </a:rPr>
                <a:t>/</a:t>
              </a:r>
              <a:r>
                <a:rPr lang="zh-CN" altLang="en-US" sz="1400" dirty="0" smtClean="0">
                  <a:latin typeface="微软雅黑" panose="020B0503020204020204" pitchFamily="34" charset="-122"/>
                  <a:ea typeface="微软雅黑" panose="020B0503020204020204" pitchFamily="34" charset="-122"/>
                </a:rPr>
                <a:t>低</a:t>
              </a:r>
              <a:r>
                <a:rPr lang="en-US" altLang="zh-CN" sz="1400" dirty="0" smtClean="0">
                  <a:latin typeface="微软雅黑" panose="020B0503020204020204" pitchFamily="34" charset="-122"/>
                  <a:ea typeface="微软雅黑" panose="020B0503020204020204" pitchFamily="34" charset="-122"/>
                </a:rPr>
                <a:t>PUE/</a:t>
              </a:r>
              <a:r>
                <a:rPr lang="zh-CN" altLang="en-US" sz="1400" dirty="0">
                  <a:latin typeface="微软雅黑" panose="020B0503020204020204" pitchFamily="34" charset="-122"/>
                  <a:ea typeface="微软雅黑" panose="020B0503020204020204" pitchFamily="34" charset="-122"/>
                </a:rPr>
                <a:t>低</a:t>
              </a:r>
              <a:r>
                <a:rPr lang="zh-CN" altLang="en-US" sz="1400" dirty="0" smtClean="0">
                  <a:latin typeface="微软雅黑" panose="020B0503020204020204" pitchFamily="34" charset="-122"/>
                  <a:ea typeface="微软雅黑" panose="020B0503020204020204" pitchFamily="34" charset="-122"/>
                </a:rPr>
                <a:t>碳排放</a:t>
              </a:r>
              <a:endParaRPr lang="en-US" sz="1400" dirty="0">
                <a:latin typeface="微软雅黑" panose="020B0503020204020204" pitchFamily="34" charset="-122"/>
                <a:ea typeface="微软雅黑" panose="020B0503020204020204" pitchFamily="34" charset="-122"/>
                <a:cs typeface="Lato Black"/>
              </a:endParaRPr>
            </a:p>
          </p:txBody>
        </p:sp>
        <p:sp>
          <p:nvSpPr>
            <p:cNvPr id="30" name="Oval 92"/>
            <p:cNvSpPr/>
            <p:nvPr/>
          </p:nvSpPr>
          <p:spPr>
            <a:xfrm>
              <a:off x="253894" y="5129800"/>
              <a:ext cx="484511" cy="558078"/>
            </a:xfrm>
            <a:prstGeom prst="ellipse">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sz="1600" dirty="0"/>
            </a:p>
          </p:txBody>
        </p:sp>
        <p:sp>
          <p:nvSpPr>
            <p:cNvPr id="31" name="AutoShape 91"/>
            <p:cNvSpPr>
              <a:spLocks/>
            </p:cNvSpPr>
            <p:nvPr/>
          </p:nvSpPr>
          <p:spPr bwMode="auto">
            <a:xfrm>
              <a:off x="406097" y="5251277"/>
              <a:ext cx="230186" cy="263764"/>
            </a:xfrm>
            <a:custGeom>
              <a:avLst/>
              <a:gdLst>
                <a:gd name="T0" fmla="+- 0 10795 54"/>
                <a:gd name="T1" fmla="*/ T0 w 21483"/>
                <a:gd name="T2" fmla="*/ 10800 h 21600"/>
                <a:gd name="T3" fmla="+- 0 10795 54"/>
                <a:gd name="T4" fmla="*/ T3 w 21483"/>
                <a:gd name="T5" fmla="*/ 10800 h 21600"/>
                <a:gd name="T6" fmla="+- 0 10795 54"/>
                <a:gd name="T7" fmla="*/ T6 w 21483"/>
                <a:gd name="T8" fmla="*/ 10800 h 21600"/>
                <a:gd name="T9" fmla="+- 0 10795 54"/>
                <a:gd name="T10" fmla="*/ T9 w 21483"/>
                <a:gd name="T11" fmla="*/ 10800 h 21600"/>
              </a:gdLst>
              <a:ahLst/>
              <a:cxnLst>
                <a:cxn ang="0">
                  <a:pos x="T1" y="T2"/>
                </a:cxn>
                <a:cxn ang="0">
                  <a:pos x="T4" y="T5"/>
                </a:cxn>
                <a:cxn ang="0">
                  <a:pos x="T7" y="T8"/>
                </a:cxn>
                <a:cxn ang="0">
                  <a:pos x="T10" y="T11"/>
                </a:cxn>
              </a:cxnLst>
              <a:rect l="0" t="0" r="r" b="b"/>
              <a:pathLst>
                <a:path w="21483" h="21600">
                  <a:moveTo>
                    <a:pt x="20490" y="581"/>
                  </a:moveTo>
                  <a:cubicBezTo>
                    <a:pt x="20984" y="1781"/>
                    <a:pt x="21295" y="3048"/>
                    <a:pt x="21421" y="4387"/>
                  </a:cubicBezTo>
                  <a:cubicBezTo>
                    <a:pt x="21545" y="5722"/>
                    <a:pt x="21482" y="7179"/>
                    <a:pt x="21220" y="8744"/>
                  </a:cubicBezTo>
                  <a:cubicBezTo>
                    <a:pt x="20549" y="13134"/>
                    <a:pt x="18385" y="16469"/>
                    <a:pt x="14732" y="18748"/>
                  </a:cubicBezTo>
                  <a:cubicBezTo>
                    <a:pt x="13010" y="19857"/>
                    <a:pt x="11265" y="20408"/>
                    <a:pt x="9505" y="20408"/>
                  </a:cubicBezTo>
                  <a:cubicBezTo>
                    <a:pt x="8354" y="20408"/>
                    <a:pt x="7208" y="20165"/>
                    <a:pt x="6064" y="19682"/>
                  </a:cubicBezTo>
                  <a:cubicBezTo>
                    <a:pt x="5893" y="19609"/>
                    <a:pt x="5725" y="19519"/>
                    <a:pt x="5556" y="19411"/>
                  </a:cubicBezTo>
                  <a:cubicBezTo>
                    <a:pt x="5388" y="19301"/>
                    <a:pt x="5221" y="19191"/>
                    <a:pt x="5058" y="19075"/>
                  </a:cubicBezTo>
                  <a:cubicBezTo>
                    <a:pt x="4840" y="18928"/>
                    <a:pt x="4625" y="18790"/>
                    <a:pt x="4414" y="18660"/>
                  </a:cubicBezTo>
                  <a:cubicBezTo>
                    <a:pt x="4199" y="18527"/>
                    <a:pt x="4017" y="18465"/>
                    <a:pt x="3857" y="18465"/>
                  </a:cubicBezTo>
                  <a:cubicBezTo>
                    <a:pt x="3785" y="18485"/>
                    <a:pt x="3698" y="18561"/>
                    <a:pt x="3598" y="18700"/>
                  </a:cubicBezTo>
                  <a:cubicBezTo>
                    <a:pt x="3497" y="18841"/>
                    <a:pt x="3392" y="18996"/>
                    <a:pt x="3287" y="19174"/>
                  </a:cubicBezTo>
                  <a:cubicBezTo>
                    <a:pt x="3184" y="19349"/>
                    <a:pt x="3085" y="19536"/>
                    <a:pt x="2989" y="19728"/>
                  </a:cubicBezTo>
                  <a:cubicBezTo>
                    <a:pt x="2898" y="19922"/>
                    <a:pt x="2821" y="20072"/>
                    <a:pt x="2760" y="20179"/>
                  </a:cubicBezTo>
                  <a:cubicBezTo>
                    <a:pt x="2655" y="20388"/>
                    <a:pt x="2557" y="20575"/>
                    <a:pt x="2463" y="20741"/>
                  </a:cubicBezTo>
                  <a:cubicBezTo>
                    <a:pt x="2372" y="20908"/>
                    <a:pt x="2285" y="21055"/>
                    <a:pt x="2213" y="21182"/>
                  </a:cubicBezTo>
                  <a:cubicBezTo>
                    <a:pt x="2025" y="21461"/>
                    <a:pt x="1787" y="21599"/>
                    <a:pt x="1494" y="21599"/>
                  </a:cubicBezTo>
                  <a:lnTo>
                    <a:pt x="1450" y="21599"/>
                  </a:lnTo>
                  <a:cubicBezTo>
                    <a:pt x="1235" y="21583"/>
                    <a:pt x="1050" y="21526"/>
                    <a:pt x="895" y="21433"/>
                  </a:cubicBezTo>
                  <a:cubicBezTo>
                    <a:pt x="743" y="21334"/>
                    <a:pt x="617" y="21224"/>
                    <a:pt x="521" y="21097"/>
                  </a:cubicBezTo>
                  <a:cubicBezTo>
                    <a:pt x="425" y="20975"/>
                    <a:pt x="348" y="20846"/>
                    <a:pt x="292" y="20716"/>
                  </a:cubicBezTo>
                  <a:cubicBezTo>
                    <a:pt x="236" y="20586"/>
                    <a:pt x="198" y="20484"/>
                    <a:pt x="184" y="20408"/>
                  </a:cubicBezTo>
                  <a:cubicBezTo>
                    <a:pt x="-17" y="20077"/>
                    <a:pt x="-54" y="19724"/>
                    <a:pt x="74" y="19355"/>
                  </a:cubicBezTo>
                  <a:cubicBezTo>
                    <a:pt x="222" y="18877"/>
                    <a:pt x="430" y="18479"/>
                    <a:pt x="699" y="18152"/>
                  </a:cubicBezTo>
                  <a:cubicBezTo>
                    <a:pt x="970" y="17827"/>
                    <a:pt x="1235" y="17536"/>
                    <a:pt x="1494" y="17276"/>
                  </a:cubicBezTo>
                  <a:cubicBezTo>
                    <a:pt x="1712" y="17068"/>
                    <a:pt x="1901" y="16873"/>
                    <a:pt x="2061" y="16692"/>
                  </a:cubicBezTo>
                  <a:cubicBezTo>
                    <a:pt x="2222" y="16511"/>
                    <a:pt x="2325" y="16319"/>
                    <a:pt x="2367" y="16113"/>
                  </a:cubicBezTo>
                  <a:cubicBezTo>
                    <a:pt x="2383" y="16057"/>
                    <a:pt x="2383" y="16003"/>
                    <a:pt x="2367" y="15949"/>
                  </a:cubicBezTo>
                  <a:cubicBezTo>
                    <a:pt x="2353" y="15899"/>
                    <a:pt x="2318" y="15783"/>
                    <a:pt x="2257" y="15611"/>
                  </a:cubicBezTo>
                  <a:cubicBezTo>
                    <a:pt x="2213" y="15503"/>
                    <a:pt x="2168" y="15379"/>
                    <a:pt x="2128" y="15241"/>
                  </a:cubicBezTo>
                  <a:cubicBezTo>
                    <a:pt x="2086" y="15100"/>
                    <a:pt x="2051" y="14941"/>
                    <a:pt x="2021" y="14761"/>
                  </a:cubicBezTo>
                  <a:cubicBezTo>
                    <a:pt x="1836" y="13321"/>
                    <a:pt x="1883" y="11988"/>
                    <a:pt x="2166" y="10774"/>
                  </a:cubicBezTo>
                  <a:cubicBezTo>
                    <a:pt x="2449" y="9557"/>
                    <a:pt x="2898" y="8464"/>
                    <a:pt x="3509" y="7493"/>
                  </a:cubicBezTo>
                  <a:cubicBezTo>
                    <a:pt x="4122" y="6527"/>
                    <a:pt x="4852" y="5689"/>
                    <a:pt x="5694" y="4986"/>
                  </a:cubicBezTo>
                  <a:cubicBezTo>
                    <a:pt x="6539" y="4283"/>
                    <a:pt x="7416" y="3741"/>
                    <a:pt x="8326" y="3351"/>
                  </a:cubicBezTo>
                  <a:cubicBezTo>
                    <a:pt x="8939" y="3091"/>
                    <a:pt x="9611" y="2939"/>
                    <a:pt x="10336" y="2894"/>
                  </a:cubicBezTo>
                  <a:cubicBezTo>
                    <a:pt x="11066" y="2848"/>
                    <a:pt x="11826" y="2817"/>
                    <a:pt x="12617" y="2798"/>
                  </a:cubicBezTo>
                  <a:cubicBezTo>
                    <a:pt x="13073" y="2798"/>
                    <a:pt x="13546" y="2789"/>
                    <a:pt x="14037" y="2772"/>
                  </a:cubicBezTo>
                  <a:cubicBezTo>
                    <a:pt x="14531" y="2752"/>
                    <a:pt x="15008" y="2704"/>
                    <a:pt x="15469" y="2623"/>
                  </a:cubicBezTo>
                  <a:cubicBezTo>
                    <a:pt x="15926" y="2541"/>
                    <a:pt x="16351" y="2414"/>
                    <a:pt x="16740" y="2239"/>
                  </a:cubicBezTo>
                  <a:cubicBezTo>
                    <a:pt x="17128" y="2064"/>
                    <a:pt x="17446" y="1815"/>
                    <a:pt x="17692" y="1499"/>
                  </a:cubicBezTo>
                  <a:cubicBezTo>
                    <a:pt x="17839" y="1321"/>
                    <a:pt x="17984" y="1135"/>
                    <a:pt x="18125" y="948"/>
                  </a:cubicBezTo>
                  <a:cubicBezTo>
                    <a:pt x="18261" y="756"/>
                    <a:pt x="18403" y="595"/>
                    <a:pt x="18548" y="460"/>
                  </a:cubicBezTo>
                  <a:cubicBezTo>
                    <a:pt x="18696" y="324"/>
                    <a:pt x="18855" y="214"/>
                    <a:pt x="19028" y="129"/>
                  </a:cubicBezTo>
                  <a:cubicBezTo>
                    <a:pt x="19206" y="42"/>
                    <a:pt x="19423" y="0"/>
                    <a:pt x="19688" y="0"/>
                  </a:cubicBezTo>
                  <a:cubicBezTo>
                    <a:pt x="19856" y="0"/>
                    <a:pt x="20015" y="50"/>
                    <a:pt x="20163" y="155"/>
                  </a:cubicBezTo>
                  <a:cubicBezTo>
                    <a:pt x="20308" y="261"/>
                    <a:pt x="20418" y="400"/>
                    <a:pt x="20490" y="581"/>
                  </a:cubicBezTo>
                  <a:moveTo>
                    <a:pt x="15350" y="9977"/>
                  </a:moveTo>
                  <a:cubicBezTo>
                    <a:pt x="15596" y="10017"/>
                    <a:pt x="15811" y="9927"/>
                    <a:pt x="15993" y="9712"/>
                  </a:cubicBezTo>
                  <a:cubicBezTo>
                    <a:pt x="16178" y="9503"/>
                    <a:pt x="16276" y="9249"/>
                    <a:pt x="16291" y="8953"/>
                  </a:cubicBezTo>
                  <a:cubicBezTo>
                    <a:pt x="16305" y="8636"/>
                    <a:pt x="16230" y="8374"/>
                    <a:pt x="16064" y="8159"/>
                  </a:cubicBezTo>
                  <a:cubicBezTo>
                    <a:pt x="15893" y="7947"/>
                    <a:pt x="15680" y="7832"/>
                    <a:pt x="15418" y="7815"/>
                  </a:cubicBezTo>
                  <a:cubicBezTo>
                    <a:pt x="14321" y="7761"/>
                    <a:pt x="13284" y="7834"/>
                    <a:pt x="12315" y="8038"/>
                  </a:cubicBezTo>
                  <a:cubicBezTo>
                    <a:pt x="11344" y="8241"/>
                    <a:pt x="10425" y="8571"/>
                    <a:pt x="9550" y="9032"/>
                  </a:cubicBezTo>
                  <a:cubicBezTo>
                    <a:pt x="8673" y="9492"/>
                    <a:pt x="7842" y="10090"/>
                    <a:pt x="7046" y="10830"/>
                  </a:cubicBezTo>
                  <a:cubicBezTo>
                    <a:pt x="6249" y="11567"/>
                    <a:pt x="5479" y="12465"/>
                    <a:pt x="4732" y="13518"/>
                  </a:cubicBezTo>
                  <a:cubicBezTo>
                    <a:pt x="4562" y="13764"/>
                    <a:pt x="4482" y="14032"/>
                    <a:pt x="4496" y="14323"/>
                  </a:cubicBezTo>
                  <a:cubicBezTo>
                    <a:pt x="4510" y="14617"/>
                    <a:pt x="4620" y="14862"/>
                    <a:pt x="4821" y="15063"/>
                  </a:cubicBezTo>
                  <a:cubicBezTo>
                    <a:pt x="4971" y="15221"/>
                    <a:pt x="5163" y="15311"/>
                    <a:pt x="5392" y="15317"/>
                  </a:cubicBezTo>
                  <a:cubicBezTo>
                    <a:pt x="5668" y="15317"/>
                    <a:pt x="5900" y="15195"/>
                    <a:pt x="6087" y="14953"/>
                  </a:cubicBezTo>
                  <a:cubicBezTo>
                    <a:pt x="6759" y="14035"/>
                    <a:pt x="7435" y="13244"/>
                    <a:pt x="8116" y="12586"/>
                  </a:cubicBezTo>
                  <a:cubicBezTo>
                    <a:pt x="8794" y="11929"/>
                    <a:pt x="9510" y="11401"/>
                    <a:pt x="10259" y="11005"/>
                  </a:cubicBezTo>
                  <a:cubicBezTo>
                    <a:pt x="11010" y="10610"/>
                    <a:pt x="11801" y="10330"/>
                    <a:pt x="12636" y="10167"/>
                  </a:cubicBezTo>
                  <a:cubicBezTo>
                    <a:pt x="13467" y="10003"/>
                    <a:pt x="14372" y="9938"/>
                    <a:pt x="15350" y="9977"/>
                  </a:cubicBezTo>
                </a:path>
              </a:pathLst>
            </a:custGeom>
            <a:solidFill>
              <a:schemeClr val="bg1"/>
            </a:solidFill>
            <a:ln>
              <a:noFill/>
            </a:ln>
            <a:effectLst/>
            <a:extLst/>
          </p:spPr>
          <p:txBody>
            <a:bodyPr lIns="50799" tIns="50799" rIns="50799" bIns="50799" anchor="ctr"/>
            <a:lstStyle/>
            <a:p>
              <a:pPr defTabSz="914195">
                <a:defRPr/>
              </a:pPr>
              <a:endParaRPr lang="es-ES" sz="54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33" name="Content Placeholder 2"/>
            <p:cNvSpPr txBox="1">
              <a:spLocks/>
            </p:cNvSpPr>
            <p:nvPr/>
          </p:nvSpPr>
          <p:spPr bwMode="auto">
            <a:xfrm>
              <a:off x="865490" y="2234937"/>
              <a:ext cx="2637126"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 typeface="Arial" charset="0"/>
                <a:buNone/>
              </a:pPr>
              <a:r>
                <a:rPr lang="zh-CN" altLang="en-US" sz="1600" b="1" dirty="0" smtClean="0">
                  <a:latin typeface="微软雅黑" panose="020B0503020204020204" pitchFamily="34" charset="-122"/>
                  <a:ea typeface="微软雅黑" panose="020B0503020204020204" pitchFamily="34" charset="-122"/>
                </a:rPr>
                <a:t>模块化 </a:t>
              </a:r>
              <a:endParaRPr lang="en-US" altLang="zh-CN" sz="1600" b="1" dirty="0" smtClean="0">
                <a:latin typeface="微软雅黑" panose="020B0503020204020204" pitchFamily="34" charset="-122"/>
                <a:ea typeface="微软雅黑" panose="020B0503020204020204" pitchFamily="34" charset="-122"/>
              </a:endParaRPr>
            </a:p>
            <a:p>
              <a:pPr>
                <a:spcBef>
                  <a:spcPct val="20000"/>
                </a:spcBef>
                <a:buFont typeface="Arial" charset="0"/>
                <a:buNone/>
              </a:pPr>
              <a:r>
                <a:rPr lang="en-US" altLang="zh-CN" sz="1400" dirty="0" smtClean="0">
                  <a:latin typeface="微软雅黑" panose="020B0503020204020204" pitchFamily="34" charset="-122"/>
                  <a:ea typeface="微软雅黑" panose="020B0503020204020204" pitchFamily="34" charset="-122"/>
                </a:rPr>
                <a:t>- </a:t>
              </a:r>
              <a:r>
                <a:rPr lang="zh-CN" altLang="en-US" sz="1400" dirty="0" smtClean="0">
                  <a:latin typeface="微软雅黑" panose="020B0503020204020204" pitchFamily="34" charset="-122"/>
                  <a:ea typeface="微软雅黑" panose="020B0503020204020204" pitchFamily="34" charset="-122"/>
                </a:rPr>
                <a:t>国际公认设计方法</a:t>
              </a:r>
              <a:r>
                <a:rPr lang="en-US" altLang="zh-CN" sz="1400" dirty="0" smtClean="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降低</a:t>
              </a:r>
              <a:r>
                <a:rPr lang="en-US" altLang="zh-CN" sz="1400" dirty="0" smtClean="0">
                  <a:latin typeface="微软雅黑" panose="020B0503020204020204" pitchFamily="34" charset="-122"/>
                  <a:ea typeface="微软雅黑" panose="020B0503020204020204" pitchFamily="34" charset="-122"/>
                </a:rPr>
                <a:t>TCO</a:t>
              </a:r>
              <a:endParaRPr lang="en-US" sz="1400" dirty="0">
                <a:latin typeface="微软雅黑" panose="020B0503020204020204" pitchFamily="34" charset="-122"/>
                <a:ea typeface="微软雅黑" panose="020B0503020204020204" pitchFamily="34" charset="-122"/>
                <a:cs typeface="Lato Black"/>
              </a:endParaRPr>
            </a:p>
          </p:txBody>
        </p:sp>
      </p:grpSp>
      <p:sp>
        <p:nvSpPr>
          <p:cNvPr id="3" name="文本框 2"/>
          <p:cNvSpPr txBox="1"/>
          <p:nvPr/>
        </p:nvSpPr>
        <p:spPr>
          <a:xfrm>
            <a:off x="1254567" y="2110463"/>
            <a:ext cx="4037924" cy="2215991"/>
          </a:xfrm>
          <a:prstGeom prst="rect">
            <a:avLst/>
          </a:prstGeom>
          <a:noFill/>
        </p:spPr>
        <p:txBody>
          <a:bodyPr wrap="square" rtlCol="0">
            <a:spAutoFit/>
          </a:bodyPr>
          <a:lstStyle/>
          <a:p>
            <a:r>
              <a:rPr lang="en-US" altLang="zh-CN" dirty="0">
                <a:latin typeface="Microsoft YaHei" panose="020B0503020204020204" pitchFamily="34" charset="-122"/>
                <a:ea typeface="Microsoft YaHei" panose="020B0503020204020204" pitchFamily="34" charset="-122"/>
              </a:rPr>
              <a:t>Uptime </a:t>
            </a:r>
            <a:r>
              <a:rPr lang="en-US" altLang="zh-CN" dirty="0" smtClean="0">
                <a:latin typeface="Microsoft YaHei" panose="020B0503020204020204" pitchFamily="34" charset="-122"/>
                <a:ea typeface="Microsoft YaHei" panose="020B0503020204020204" pitchFamily="34" charset="-122"/>
              </a:rPr>
              <a:t>Institute</a:t>
            </a:r>
            <a:r>
              <a:rPr lang="zh-CN" altLang="en-US" dirty="0" smtClean="0">
                <a:latin typeface="Microsoft YaHei" panose="020B0503020204020204" pitchFamily="34" charset="-122"/>
                <a:ea typeface="Microsoft YaHei" panose="020B0503020204020204" pitchFamily="34" charset="-122"/>
              </a:rPr>
              <a:t>是</a:t>
            </a:r>
            <a:r>
              <a:rPr lang="zh-CN" altLang="en-US" dirty="0">
                <a:latin typeface="Microsoft YaHei" panose="020B0503020204020204" pitchFamily="34" charset="-122"/>
                <a:ea typeface="Microsoft YaHei" panose="020B0503020204020204" pitchFamily="34" charset="-122"/>
              </a:rPr>
              <a:t>全球公认</a:t>
            </a:r>
            <a:r>
              <a:rPr lang="zh-CN" altLang="en-US" dirty="0" smtClean="0">
                <a:latin typeface="Microsoft YaHei" panose="020B0503020204020204" pitchFamily="34" charset="-122"/>
                <a:ea typeface="Microsoft YaHei" panose="020B0503020204020204" pitchFamily="34" charset="-122"/>
              </a:rPr>
              <a:t>的最权威最知名的数据</a:t>
            </a:r>
            <a:r>
              <a:rPr lang="zh-CN" altLang="en-US" dirty="0">
                <a:latin typeface="Microsoft YaHei" panose="020B0503020204020204" pitchFamily="34" charset="-122"/>
                <a:ea typeface="Microsoft YaHei" panose="020B0503020204020204" pitchFamily="34" charset="-122"/>
              </a:rPr>
              <a:t>中心标准组织和第三方认证</a:t>
            </a:r>
            <a:r>
              <a:rPr lang="zh-CN" altLang="en-US" dirty="0" smtClean="0">
                <a:latin typeface="Microsoft YaHei" panose="020B0503020204020204" pitchFamily="34" charset="-122"/>
                <a:ea typeface="Microsoft YaHei" panose="020B0503020204020204" pitchFamily="34" charset="-122"/>
              </a:rPr>
              <a:t>机构，其认证</a:t>
            </a:r>
            <a:r>
              <a:rPr lang="zh-CN" altLang="en-US" dirty="0">
                <a:latin typeface="Microsoft YaHei" panose="020B0503020204020204" pitchFamily="34" charset="-122"/>
                <a:ea typeface="Microsoft YaHei" panose="020B0503020204020204" pitchFamily="34" charset="-122"/>
              </a:rPr>
              <a:t>体系分为</a:t>
            </a:r>
            <a:r>
              <a:rPr lang="en-US" altLang="zh-CN" dirty="0">
                <a:latin typeface="Microsoft YaHei" panose="020B0503020204020204" pitchFamily="34" charset="-122"/>
                <a:ea typeface="Microsoft YaHei" panose="020B0503020204020204" pitchFamily="34" charset="-122"/>
              </a:rPr>
              <a:t>Tier I—Tier IV</a:t>
            </a:r>
            <a:r>
              <a:rPr lang="zh-CN" altLang="en-US" dirty="0">
                <a:latin typeface="Microsoft YaHei" panose="020B0503020204020204" pitchFamily="34" charset="-122"/>
                <a:ea typeface="Microsoft YaHei" panose="020B0503020204020204" pitchFamily="34" charset="-122"/>
              </a:rPr>
              <a:t>四个</a:t>
            </a:r>
            <a:r>
              <a:rPr lang="zh-CN" altLang="en-US" dirty="0" smtClean="0">
                <a:latin typeface="Microsoft YaHei" panose="020B0503020204020204" pitchFamily="34" charset="-122"/>
                <a:ea typeface="Microsoft YaHei" panose="020B0503020204020204" pitchFamily="34" charset="-122"/>
              </a:rPr>
              <a:t>等级，</a:t>
            </a:r>
            <a:r>
              <a:rPr lang="en-US" altLang="zh-CN" dirty="0">
                <a:latin typeface="Microsoft YaHei" panose="020B0503020204020204" pitchFamily="34" charset="-122"/>
                <a:ea typeface="Microsoft YaHei" panose="020B0503020204020204" pitchFamily="34" charset="-122"/>
              </a:rPr>
              <a:t>Tier IV</a:t>
            </a:r>
            <a:r>
              <a:rPr lang="zh-CN" altLang="en-US" dirty="0">
                <a:latin typeface="Microsoft YaHei" panose="020B0503020204020204" pitchFamily="34" charset="-122"/>
                <a:ea typeface="Microsoft YaHei" panose="020B0503020204020204" pitchFamily="34" charset="-122"/>
              </a:rPr>
              <a:t>最高。</a:t>
            </a:r>
          </a:p>
          <a:p>
            <a:r>
              <a:rPr lang="zh-CN" altLang="en-US" dirty="0" smtClean="0">
                <a:latin typeface="Microsoft YaHei" panose="020B0503020204020204" pitchFamily="34" charset="-122"/>
                <a:ea typeface="Microsoft YaHei" panose="020B0503020204020204" pitchFamily="34" charset="-122"/>
              </a:rPr>
              <a:t>　　</a:t>
            </a:r>
          </a:p>
          <a:p>
            <a:pPr lvl="1"/>
            <a:r>
              <a:rPr lang="zh-CN" altLang="en-US" sz="1600" dirty="0" smtClean="0">
                <a:solidFill>
                  <a:schemeClr val="bg1">
                    <a:lumMod val="50000"/>
                  </a:schemeClr>
                </a:solidFill>
                <a:latin typeface="Microsoft YaHei" panose="020B0503020204020204" pitchFamily="34" charset="-122"/>
                <a:ea typeface="Microsoft YaHei" panose="020B0503020204020204" pitchFamily="34" charset="-122"/>
              </a:rPr>
              <a:t>* 在年允许故障时间上，</a:t>
            </a:r>
            <a:r>
              <a:rPr lang="en-US" altLang="zh-CN" sz="1600" dirty="0" smtClean="0">
                <a:solidFill>
                  <a:schemeClr val="bg1">
                    <a:lumMod val="50000"/>
                  </a:schemeClr>
                </a:solidFill>
                <a:latin typeface="Microsoft YaHei" panose="020B0503020204020204" pitchFamily="34" charset="-122"/>
                <a:ea typeface="Microsoft YaHei" panose="020B0503020204020204" pitchFamily="34" charset="-122"/>
              </a:rPr>
              <a:t>XDC+</a:t>
            </a:r>
            <a:r>
              <a:rPr lang="zh-CN" altLang="en-US" sz="1600" dirty="0" smtClean="0">
                <a:solidFill>
                  <a:schemeClr val="bg1">
                    <a:lumMod val="50000"/>
                  </a:schemeClr>
                </a:solidFill>
                <a:latin typeface="Microsoft YaHei" panose="020B0503020204020204" pitchFamily="34" charset="-122"/>
                <a:ea typeface="Microsoft YaHei" panose="020B0503020204020204" pitchFamily="34" charset="-122"/>
              </a:rPr>
              <a:t>设计标准甚至只有</a:t>
            </a:r>
            <a:r>
              <a:rPr lang="en-US" altLang="zh-CN" sz="1600" dirty="0" smtClean="0">
                <a:solidFill>
                  <a:schemeClr val="bg1">
                    <a:lumMod val="50000"/>
                  </a:schemeClr>
                </a:solidFill>
                <a:latin typeface="Microsoft YaHei" panose="020B0503020204020204" pitchFamily="34" charset="-122"/>
                <a:ea typeface="Microsoft YaHei" panose="020B0503020204020204" pitchFamily="34" charset="-122"/>
              </a:rPr>
              <a:t>Tier IV</a:t>
            </a:r>
            <a:r>
              <a:rPr lang="zh-CN" altLang="en-US" sz="1600" dirty="0" smtClean="0">
                <a:solidFill>
                  <a:schemeClr val="bg1">
                    <a:lumMod val="50000"/>
                  </a:schemeClr>
                </a:solidFill>
                <a:latin typeface="Microsoft YaHei" panose="020B0503020204020204" pitchFamily="34" charset="-122"/>
                <a:ea typeface="Microsoft YaHei" panose="020B0503020204020204" pitchFamily="34" charset="-122"/>
              </a:rPr>
              <a:t>最高标准规定所允许故障时间的一半！</a:t>
            </a:r>
            <a:endParaRPr lang="en-US" altLang="zh-CN" sz="1600" dirty="0" smtClean="0">
              <a:solidFill>
                <a:schemeClr val="bg1">
                  <a:lumMod val="50000"/>
                </a:schemeClr>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1110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pyright Notice"/>
          <p:cNvSpPr>
            <a:spLocks/>
          </p:cNvSpPr>
          <p:nvPr/>
        </p:nvSpPr>
        <p:spPr bwMode="auto">
          <a:xfrm>
            <a:off x="4855025" y="306782"/>
            <a:ext cx="260761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smtClean="0">
                <a:solidFill>
                  <a:schemeClr val="tx1"/>
                </a:solidFill>
                <a:latin typeface="微软雅黑" panose="020B0503020204020204" pitchFamily="34" charset="-122"/>
                <a:ea typeface="微软雅黑" panose="020B0503020204020204" pitchFamily="34" charset="-122"/>
              </a:rPr>
              <a:t>网络资源合作伙伴</a:t>
            </a:r>
            <a:endParaRPr lang="en-US" sz="2400" b="1" cap="small" dirty="0">
              <a:solidFill>
                <a:schemeClr val="tx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235002" y="5754647"/>
            <a:ext cx="1411780" cy="382283"/>
            <a:chOff x="1718223" y="5487781"/>
            <a:chExt cx="1552028" cy="487568"/>
          </a:xfrm>
        </p:grpSpPr>
        <p:sp>
          <p:nvSpPr>
            <p:cNvPr id="103" name="五边形 102"/>
            <p:cNvSpPr/>
            <p:nvPr/>
          </p:nvSpPr>
          <p:spPr>
            <a:xfrm>
              <a:off x="1803115" y="5487782"/>
              <a:ext cx="1467136" cy="487567"/>
            </a:xfrm>
            <a:prstGeom prst="homePlate">
              <a:avLst>
                <a:gd name="adj" fmla="val 246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100" dirty="0" smtClean="0">
                <a:solidFill>
                  <a:schemeClr val="bg1"/>
                </a:solidFill>
              </a:endParaRPr>
            </a:p>
          </p:txBody>
        </p:sp>
        <p:sp>
          <p:nvSpPr>
            <p:cNvPr id="36" name="文本框 35"/>
            <p:cNvSpPr txBox="1"/>
            <p:nvPr/>
          </p:nvSpPr>
          <p:spPr>
            <a:xfrm>
              <a:off x="1718223" y="5487781"/>
              <a:ext cx="1212191" cy="369332"/>
            </a:xfrm>
            <a:prstGeom prst="rect">
              <a:avLst/>
            </a:prstGeom>
            <a:no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&gt;15Tbps</a:t>
              </a:r>
              <a:endParaRPr lang="zh-CN" altLang="en-US" b="1" dirty="0" smtClean="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4959531" y="5754647"/>
            <a:ext cx="1861301" cy="356380"/>
            <a:chOff x="5020223" y="5487781"/>
            <a:chExt cx="2225704" cy="487568"/>
          </a:xfrm>
        </p:grpSpPr>
        <p:sp>
          <p:nvSpPr>
            <p:cNvPr id="104" name="五边形 103"/>
            <p:cNvSpPr/>
            <p:nvPr/>
          </p:nvSpPr>
          <p:spPr>
            <a:xfrm>
              <a:off x="5105115" y="5487782"/>
              <a:ext cx="2140812" cy="487567"/>
            </a:xfrm>
            <a:prstGeom prst="homePlate">
              <a:avLst>
                <a:gd name="adj" fmla="val 246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100" dirty="0" smtClean="0">
                <a:solidFill>
                  <a:schemeClr val="bg1"/>
                </a:solidFill>
              </a:endParaRPr>
            </a:p>
          </p:txBody>
        </p:sp>
        <p:sp>
          <p:nvSpPr>
            <p:cNvPr id="105" name="文本框 104"/>
            <p:cNvSpPr txBox="1"/>
            <p:nvPr/>
          </p:nvSpPr>
          <p:spPr>
            <a:xfrm>
              <a:off x="5020223" y="5487781"/>
              <a:ext cx="1709122" cy="369332"/>
            </a:xfrm>
            <a:prstGeom prst="rect">
              <a:avLst/>
            </a:prstGeom>
            <a:no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20+BGPPEER</a:t>
              </a:r>
              <a:endParaRPr lang="zh-CN" altLang="en-US" b="1" dirty="0" smtClean="0">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7830918" y="5754647"/>
            <a:ext cx="1861301" cy="356380"/>
            <a:chOff x="8758413" y="5487781"/>
            <a:chExt cx="2225704" cy="487568"/>
          </a:xfrm>
        </p:grpSpPr>
        <p:sp>
          <p:nvSpPr>
            <p:cNvPr id="106" name="五边形 105"/>
            <p:cNvSpPr/>
            <p:nvPr/>
          </p:nvSpPr>
          <p:spPr>
            <a:xfrm>
              <a:off x="8843305" y="5487782"/>
              <a:ext cx="2140812" cy="487567"/>
            </a:xfrm>
            <a:prstGeom prst="homePlate">
              <a:avLst>
                <a:gd name="adj" fmla="val 2467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zh-CN" sz="1100" dirty="0" smtClean="0">
                <a:solidFill>
                  <a:schemeClr val="bg1"/>
                </a:solidFill>
              </a:endParaRPr>
            </a:p>
          </p:txBody>
        </p:sp>
        <p:sp>
          <p:nvSpPr>
            <p:cNvPr id="107" name="文本框 106"/>
            <p:cNvSpPr txBox="1"/>
            <p:nvPr/>
          </p:nvSpPr>
          <p:spPr>
            <a:xfrm>
              <a:off x="8758413" y="5487781"/>
              <a:ext cx="1707134" cy="369332"/>
            </a:xfrm>
            <a:prstGeom prst="rect">
              <a:avLst/>
            </a:prstGeom>
            <a:noFill/>
          </p:spPr>
          <p:txBody>
            <a:bodyPr wrap="none" rtlCol="0">
              <a:spAutoFit/>
            </a:bodyPr>
            <a:lstStyle/>
            <a:p>
              <a:r>
                <a:rPr lang="en-US" altLang="zh-CN" b="1" dirty="0" smtClean="0">
                  <a:latin typeface="微软雅黑" panose="020B0503020204020204" pitchFamily="34" charset="-122"/>
                  <a:ea typeface="微软雅黑" panose="020B0503020204020204" pitchFamily="34" charset="-122"/>
                </a:rPr>
                <a:t>Nx100G OTN</a:t>
              </a:r>
              <a:endParaRPr lang="zh-CN" altLang="en-US" b="1" dirty="0" smtClean="0">
                <a:latin typeface="微软雅黑" panose="020B0503020204020204" pitchFamily="34" charset="-122"/>
                <a:ea typeface="微软雅黑" panose="020B0503020204020204" pitchFamily="34" charset="-122"/>
              </a:endParaRPr>
            </a:p>
          </p:txBody>
        </p:sp>
      </p:grpSp>
      <p:pic>
        <p:nvPicPr>
          <p:cNvPr id="44" name="图片 4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0910" y="2003267"/>
            <a:ext cx="1131841" cy="352541"/>
          </a:xfrm>
          <a:prstGeom prst="rect">
            <a:avLst/>
          </a:prstGeom>
        </p:spPr>
      </p:pic>
      <p:pic>
        <p:nvPicPr>
          <p:cNvPr id="47" name="图片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7010" y="1997462"/>
            <a:ext cx="1131841" cy="352541"/>
          </a:xfrm>
          <a:prstGeom prst="rect">
            <a:avLst/>
          </a:prstGeom>
        </p:spPr>
      </p:pic>
      <p:pic>
        <p:nvPicPr>
          <p:cNvPr id="83" name="图片 8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1993" y="1997462"/>
            <a:ext cx="1131841" cy="352541"/>
          </a:xfrm>
          <a:prstGeom prst="rect">
            <a:avLst/>
          </a:prstGeom>
        </p:spPr>
      </p:pic>
      <p:pic>
        <p:nvPicPr>
          <p:cNvPr id="84" name="图片 8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56382" y="4619963"/>
            <a:ext cx="1131841" cy="352541"/>
          </a:xfrm>
          <a:prstGeom prst="rect">
            <a:avLst/>
          </a:prstGeom>
        </p:spPr>
      </p:pic>
      <p:pic>
        <p:nvPicPr>
          <p:cNvPr id="108" name="图片 10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8243" y="3018528"/>
            <a:ext cx="1131841" cy="352541"/>
          </a:xfrm>
          <a:prstGeom prst="rect">
            <a:avLst/>
          </a:prstGeom>
        </p:spPr>
      </p:pic>
      <p:pic>
        <p:nvPicPr>
          <p:cNvPr id="109" name="图片 10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0261" y="3050477"/>
            <a:ext cx="1131841" cy="352541"/>
          </a:xfrm>
          <a:prstGeom prst="rect">
            <a:avLst/>
          </a:prstGeom>
        </p:spPr>
      </p:pic>
      <p:pic>
        <p:nvPicPr>
          <p:cNvPr id="110" name="图片 10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657801" y="3050477"/>
            <a:ext cx="1131841" cy="352541"/>
          </a:xfrm>
          <a:prstGeom prst="rect">
            <a:avLst/>
          </a:prstGeom>
        </p:spPr>
      </p:pic>
      <p:pic>
        <p:nvPicPr>
          <p:cNvPr id="111" name="图片 1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032960" y="4619963"/>
            <a:ext cx="1131841" cy="352541"/>
          </a:xfrm>
          <a:prstGeom prst="rect">
            <a:avLst/>
          </a:prstGeom>
        </p:spPr>
      </p:pic>
      <p:pic>
        <p:nvPicPr>
          <p:cNvPr id="112" name="图片 11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11672" y="4138097"/>
            <a:ext cx="1131841" cy="352541"/>
          </a:xfrm>
          <a:prstGeom prst="rect">
            <a:avLst/>
          </a:prstGeom>
        </p:spPr>
      </p:pic>
      <p:pic>
        <p:nvPicPr>
          <p:cNvPr id="113" name="图片 11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46556" y="4138097"/>
            <a:ext cx="1131841" cy="352541"/>
          </a:xfrm>
          <a:prstGeom prst="rect">
            <a:avLst/>
          </a:prstGeom>
        </p:spPr>
      </p:pic>
      <p:pic>
        <p:nvPicPr>
          <p:cNvPr id="114" name="图片 11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464948" y="3005575"/>
            <a:ext cx="1131841" cy="352541"/>
          </a:xfrm>
          <a:prstGeom prst="rect">
            <a:avLst/>
          </a:prstGeom>
        </p:spPr>
      </p:pic>
      <p:pic>
        <p:nvPicPr>
          <p:cNvPr id="115" name="图片 114"/>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42285" y="3395086"/>
            <a:ext cx="1313710" cy="371444"/>
          </a:xfrm>
          <a:prstGeom prst="rect">
            <a:avLst/>
          </a:prstGeom>
        </p:spPr>
      </p:pic>
      <p:sp>
        <p:nvSpPr>
          <p:cNvPr id="117" name="矩形 116"/>
          <p:cNvSpPr/>
          <p:nvPr/>
        </p:nvSpPr>
        <p:spPr>
          <a:xfrm>
            <a:off x="1606696" y="3561221"/>
            <a:ext cx="915427"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5029</a:t>
            </a:r>
            <a:endParaRPr lang="zh-CN" altLang="en-US" sz="1400" dirty="0"/>
          </a:p>
        </p:txBody>
      </p:sp>
      <p:sp>
        <p:nvSpPr>
          <p:cNvPr id="118" name="矩形 117"/>
          <p:cNvSpPr/>
          <p:nvPr/>
        </p:nvSpPr>
        <p:spPr>
          <a:xfrm>
            <a:off x="3029096" y="2557439"/>
            <a:ext cx="915427"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4134</a:t>
            </a:r>
            <a:endParaRPr lang="zh-CN" altLang="en-US" sz="1400" dirty="0"/>
          </a:p>
        </p:txBody>
      </p:sp>
      <p:sp>
        <p:nvSpPr>
          <p:cNvPr id="119" name="矩形 118"/>
          <p:cNvSpPr/>
          <p:nvPr/>
        </p:nvSpPr>
        <p:spPr>
          <a:xfrm>
            <a:off x="5536369" y="2557439"/>
            <a:ext cx="915427"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4311</a:t>
            </a:r>
            <a:endParaRPr lang="zh-CN" altLang="en-US" sz="1400" dirty="0"/>
          </a:p>
        </p:txBody>
      </p:sp>
      <p:sp>
        <p:nvSpPr>
          <p:cNvPr id="120" name="矩形 119"/>
          <p:cNvSpPr/>
          <p:nvPr/>
        </p:nvSpPr>
        <p:spPr>
          <a:xfrm>
            <a:off x="8363088" y="2557439"/>
            <a:ext cx="915427"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9800</a:t>
            </a:r>
            <a:endParaRPr lang="zh-CN" altLang="en-US" sz="1400" dirty="0"/>
          </a:p>
        </p:txBody>
      </p:sp>
      <p:sp>
        <p:nvSpPr>
          <p:cNvPr id="121" name="矩形 120"/>
          <p:cNvSpPr/>
          <p:nvPr/>
        </p:nvSpPr>
        <p:spPr>
          <a:xfrm>
            <a:off x="3484888" y="3568412"/>
            <a:ext cx="1089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35228</a:t>
            </a:r>
            <a:endParaRPr lang="zh-CN" altLang="en-US" sz="1400" dirty="0"/>
          </a:p>
        </p:txBody>
      </p:sp>
      <p:sp>
        <p:nvSpPr>
          <p:cNvPr id="122" name="矩形 121"/>
          <p:cNvSpPr/>
          <p:nvPr/>
        </p:nvSpPr>
        <p:spPr>
          <a:xfrm>
            <a:off x="2658416" y="4686444"/>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4538</a:t>
            </a:r>
            <a:endParaRPr lang="zh-CN" altLang="en-US" sz="1400" dirty="0"/>
          </a:p>
        </p:txBody>
      </p:sp>
      <p:sp>
        <p:nvSpPr>
          <p:cNvPr id="123" name="矩形 122"/>
          <p:cNvSpPr/>
          <p:nvPr/>
        </p:nvSpPr>
        <p:spPr>
          <a:xfrm>
            <a:off x="4144820" y="5174233"/>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6939</a:t>
            </a:r>
            <a:endParaRPr lang="zh-CN" altLang="en-US" sz="1400" dirty="0"/>
          </a:p>
        </p:txBody>
      </p:sp>
      <p:sp>
        <p:nvSpPr>
          <p:cNvPr id="124" name="矩形 123"/>
          <p:cNvSpPr/>
          <p:nvPr/>
        </p:nvSpPr>
        <p:spPr>
          <a:xfrm>
            <a:off x="6968242" y="5174233"/>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7658</a:t>
            </a:r>
            <a:endParaRPr lang="zh-CN" altLang="en-US" sz="1400" dirty="0"/>
          </a:p>
        </p:txBody>
      </p:sp>
      <p:sp>
        <p:nvSpPr>
          <p:cNvPr id="125" name="矩形 124"/>
          <p:cNvSpPr/>
          <p:nvPr/>
        </p:nvSpPr>
        <p:spPr>
          <a:xfrm>
            <a:off x="8542312" y="4686444"/>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2688</a:t>
            </a:r>
            <a:endParaRPr lang="zh-CN" altLang="en-US" sz="1400" dirty="0"/>
          </a:p>
        </p:txBody>
      </p:sp>
      <p:sp>
        <p:nvSpPr>
          <p:cNvPr id="126" name="矩形 125"/>
          <p:cNvSpPr/>
          <p:nvPr/>
        </p:nvSpPr>
        <p:spPr>
          <a:xfrm>
            <a:off x="9744275" y="3568412"/>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4760</a:t>
            </a:r>
            <a:endParaRPr lang="zh-CN" altLang="en-US" sz="1400" dirty="0"/>
          </a:p>
        </p:txBody>
      </p:sp>
      <p:sp>
        <p:nvSpPr>
          <p:cNvPr id="127" name="矩形 126"/>
          <p:cNvSpPr/>
          <p:nvPr/>
        </p:nvSpPr>
        <p:spPr>
          <a:xfrm>
            <a:off x="7535796" y="3562062"/>
            <a:ext cx="913938" cy="140999"/>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400" dirty="0" smtClean="0"/>
              <a:t>AS 5511</a:t>
            </a:r>
            <a:endParaRPr lang="zh-CN" altLang="en-US" sz="1400" dirty="0"/>
          </a:p>
        </p:txBody>
      </p:sp>
      <p:sp>
        <p:nvSpPr>
          <p:cNvPr id="128" name="矩形 127"/>
          <p:cNvSpPr/>
          <p:nvPr/>
        </p:nvSpPr>
        <p:spPr>
          <a:xfrm>
            <a:off x="5173445" y="3894426"/>
            <a:ext cx="1836264" cy="183104"/>
          </a:xfrm>
          <a:prstGeom prst="rect">
            <a:avLst/>
          </a:prstGeom>
          <a:solidFill>
            <a:srgbClr val="FF0000"/>
          </a:solidFill>
          <a:ln>
            <a:solidFill>
              <a:srgbClr val="C000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zh-CN" sz="1600" b="1" dirty="0" smtClean="0">
                <a:solidFill>
                  <a:schemeClr val="bg1"/>
                </a:solidFill>
              </a:rPr>
              <a:t>AS 63678</a:t>
            </a:r>
            <a:endParaRPr lang="zh-CN" altLang="en-US" sz="1600" b="1" dirty="0">
              <a:solidFill>
                <a:schemeClr val="bg1"/>
              </a:solidFill>
            </a:endParaRPr>
          </a:p>
        </p:txBody>
      </p:sp>
      <p:sp>
        <p:nvSpPr>
          <p:cNvPr id="129" name="弧形 128"/>
          <p:cNvSpPr/>
          <p:nvPr/>
        </p:nvSpPr>
        <p:spPr>
          <a:xfrm>
            <a:off x="3579967" y="2649928"/>
            <a:ext cx="1544560" cy="763636"/>
          </a:xfrm>
          <a:prstGeom prst="arc">
            <a:avLst>
              <a:gd name="adj1" fmla="val 14789641"/>
              <a:gd name="adj2" fmla="val 20418160"/>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0" name="弧形 129"/>
          <p:cNvSpPr/>
          <p:nvPr/>
        </p:nvSpPr>
        <p:spPr>
          <a:xfrm>
            <a:off x="2672465" y="3168139"/>
            <a:ext cx="2435963" cy="612974"/>
          </a:xfrm>
          <a:prstGeom prst="arc">
            <a:avLst>
              <a:gd name="adj1" fmla="val 11341329"/>
              <a:gd name="adj2" fmla="val 20780230"/>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1" name="弧形 130"/>
          <p:cNvSpPr/>
          <p:nvPr/>
        </p:nvSpPr>
        <p:spPr>
          <a:xfrm>
            <a:off x="3418243" y="4054615"/>
            <a:ext cx="1791898" cy="331763"/>
          </a:xfrm>
          <a:prstGeom prst="arc">
            <a:avLst>
              <a:gd name="adj1" fmla="val 10962293"/>
              <a:gd name="adj2" fmla="val 20750729"/>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2" name="弧形 131"/>
          <p:cNvSpPr/>
          <p:nvPr/>
        </p:nvSpPr>
        <p:spPr>
          <a:xfrm>
            <a:off x="4580293" y="4319423"/>
            <a:ext cx="660057" cy="359056"/>
          </a:xfrm>
          <a:prstGeom prst="arc">
            <a:avLst>
              <a:gd name="adj1" fmla="val 9560034"/>
              <a:gd name="adj2" fmla="val 16693140"/>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3" name="弧形 132"/>
          <p:cNvSpPr/>
          <p:nvPr/>
        </p:nvSpPr>
        <p:spPr>
          <a:xfrm flipH="1">
            <a:off x="7037826" y="4319422"/>
            <a:ext cx="519042" cy="359056"/>
          </a:xfrm>
          <a:prstGeom prst="arc">
            <a:avLst>
              <a:gd name="adj1" fmla="val 9560034"/>
              <a:gd name="adj2" fmla="val 16693140"/>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4" name="弧形 133"/>
          <p:cNvSpPr/>
          <p:nvPr/>
        </p:nvSpPr>
        <p:spPr>
          <a:xfrm flipH="1">
            <a:off x="6965672" y="4012718"/>
            <a:ext cx="1997730" cy="331763"/>
          </a:xfrm>
          <a:prstGeom prst="arc">
            <a:avLst>
              <a:gd name="adj1" fmla="val 10962293"/>
              <a:gd name="adj2" fmla="val 20750729"/>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5" name="弧形 134"/>
          <p:cNvSpPr/>
          <p:nvPr/>
        </p:nvSpPr>
        <p:spPr>
          <a:xfrm flipH="1">
            <a:off x="7195328" y="3129001"/>
            <a:ext cx="3066438" cy="612974"/>
          </a:xfrm>
          <a:prstGeom prst="arc">
            <a:avLst>
              <a:gd name="adj1" fmla="val 11963033"/>
              <a:gd name="adj2" fmla="val 21221226"/>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
        <p:nvSpPr>
          <p:cNvPr id="136" name="弧形 135"/>
          <p:cNvSpPr/>
          <p:nvPr/>
        </p:nvSpPr>
        <p:spPr>
          <a:xfrm flipH="1">
            <a:off x="7187635" y="2717999"/>
            <a:ext cx="1495553" cy="785008"/>
          </a:xfrm>
          <a:prstGeom prst="arc">
            <a:avLst>
              <a:gd name="adj1" fmla="val 14364479"/>
              <a:gd name="adj2" fmla="val 20418160"/>
            </a:avLst>
          </a:prstGeom>
          <a:ln w="12700">
            <a:solidFill>
              <a:srgbClr val="C00000"/>
            </a:solidFill>
            <a:prstDash val="lgDashDot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400"/>
          </a:p>
        </p:txBody>
      </p:sp>
    </p:spTree>
    <p:extLst>
      <p:ext uri="{BB962C8B-B14F-4D97-AF65-F5344CB8AC3E}">
        <p14:creationId xmlns:p14="http://schemas.microsoft.com/office/powerpoint/2010/main" val="641056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opyright Notice"/>
          <p:cNvSpPr>
            <a:spLocks/>
          </p:cNvSpPr>
          <p:nvPr/>
        </p:nvSpPr>
        <p:spPr bwMode="auto">
          <a:xfrm>
            <a:off x="4827156" y="304514"/>
            <a:ext cx="2607619"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cap="small" dirty="0" smtClean="0">
                <a:solidFill>
                  <a:schemeClr val="tx1"/>
                </a:solidFill>
                <a:latin typeface="微软雅黑" panose="020B0503020204020204" pitchFamily="34" charset="-122"/>
                <a:ea typeface="微软雅黑" panose="020B0503020204020204" pitchFamily="34" charset="-122"/>
              </a:rPr>
              <a:t>关键设备合作伙伴</a:t>
            </a:r>
            <a:endParaRPr lang="en-US" sz="2400" b="1" cap="small" dirty="0">
              <a:solidFill>
                <a:schemeClr val="tx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2178" y="2501781"/>
            <a:ext cx="522484" cy="292591"/>
          </a:xfrm>
          <a:prstGeom prst="rect">
            <a:avLst/>
          </a:prstGeom>
        </p:spPr>
      </p:pic>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8163" y="2505399"/>
            <a:ext cx="609400" cy="285354"/>
          </a:xfrm>
          <a:prstGeom prst="rect">
            <a:avLst/>
          </a:prstGeom>
        </p:spPr>
      </p:pic>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07699" y="3310642"/>
            <a:ext cx="371323" cy="373644"/>
          </a:xfrm>
          <a:prstGeom prst="rect">
            <a:avLst/>
          </a:prstGeom>
        </p:spPr>
      </p:pic>
      <p:pic>
        <p:nvPicPr>
          <p:cNvPr id="15" name="图片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0860" y="4320756"/>
            <a:ext cx="773023" cy="256534"/>
          </a:xfrm>
          <a:prstGeom prst="rect">
            <a:avLst/>
          </a:prstGeom>
        </p:spPr>
      </p:pic>
      <p:pic>
        <p:nvPicPr>
          <p:cNvPr id="16" name="图片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13777" y="3378222"/>
            <a:ext cx="1186873" cy="238484"/>
          </a:xfrm>
          <a:prstGeom prst="rect">
            <a:avLst/>
          </a:prstGeom>
        </p:spPr>
      </p:pic>
      <p:pic>
        <p:nvPicPr>
          <p:cNvPr id="17" name="图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981022" y="2534823"/>
            <a:ext cx="779677" cy="226507"/>
          </a:xfrm>
          <a:prstGeom prst="rect">
            <a:avLst/>
          </a:prstGeom>
        </p:spPr>
      </p:pic>
      <p:pic>
        <p:nvPicPr>
          <p:cNvPr id="18" name="图片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783248" y="3291153"/>
            <a:ext cx="1227074" cy="435823"/>
          </a:xfrm>
          <a:prstGeom prst="rect">
            <a:avLst/>
          </a:prstGeom>
        </p:spPr>
      </p:pic>
      <p:pic>
        <p:nvPicPr>
          <p:cNvPr id="22" name="图片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72909" y="2511326"/>
            <a:ext cx="1035811" cy="273501"/>
          </a:xfrm>
          <a:prstGeom prst="rect">
            <a:avLst/>
          </a:prstGeom>
        </p:spPr>
      </p:pic>
      <p:pic>
        <p:nvPicPr>
          <p:cNvPr id="23" name="图片 2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382339" y="4277850"/>
            <a:ext cx="380634" cy="342346"/>
          </a:xfrm>
          <a:prstGeom prst="rect">
            <a:avLst/>
          </a:prstGeom>
        </p:spPr>
      </p:pic>
      <p:pic>
        <p:nvPicPr>
          <p:cNvPr id="24" name="图片 2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05002" y="3232808"/>
            <a:ext cx="603171" cy="529313"/>
          </a:xfrm>
          <a:prstGeom prst="rect">
            <a:avLst/>
          </a:prstGeom>
        </p:spPr>
      </p:pic>
      <p:pic>
        <p:nvPicPr>
          <p:cNvPr id="25" name="图片 2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54076" y="3334359"/>
            <a:ext cx="813350" cy="326210"/>
          </a:xfrm>
          <a:prstGeom prst="rect">
            <a:avLst/>
          </a:prstGeom>
        </p:spPr>
      </p:pic>
      <p:pic>
        <p:nvPicPr>
          <p:cNvPr id="26" name="图片 2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18120" y="2429526"/>
            <a:ext cx="1166585" cy="437100"/>
          </a:xfrm>
          <a:prstGeom prst="rect">
            <a:avLst/>
          </a:prstGeom>
        </p:spPr>
      </p:pic>
      <p:pic>
        <p:nvPicPr>
          <p:cNvPr id="32" name="图片 3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32825" y="4308498"/>
            <a:ext cx="716519" cy="324140"/>
          </a:xfrm>
          <a:prstGeom prst="rect">
            <a:avLst/>
          </a:prstGeom>
        </p:spPr>
      </p:pic>
      <p:pic>
        <p:nvPicPr>
          <p:cNvPr id="33" name="图片 3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23088" y="4349930"/>
            <a:ext cx="735281" cy="237723"/>
          </a:xfrm>
          <a:prstGeom prst="rect">
            <a:avLst/>
          </a:prstGeom>
        </p:spPr>
      </p:pic>
      <p:pic>
        <p:nvPicPr>
          <p:cNvPr id="34" name="图片 3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778729" y="4349930"/>
            <a:ext cx="815867" cy="198186"/>
          </a:xfrm>
          <a:prstGeom prst="rect">
            <a:avLst/>
          </a:prstGeom>
        </p:spPr>
      </p:pic>
      <p:sp>
        <p:nvSpPr>
          <p:cNvPr id="35" name="文本框 34"/>
          <p:cNvSpPr txBox="1"/>
          <p:nvPr/>
        </p:nvSpPr>
        <p:spPr>
          <a:xfrm>
            <a:off x="5596118" y="5050005"/>
            <a:ext cx="1210588" cy="246221"/>
          </a:xfrm>
          <a:prstGeom prst="rect">
            <a:avLst/>
          </a:prstGeom>
          <a:noFill/>
        </p:spPr>
        <p:txBody>
          <a:bodyPr wrap="none" rtlCol="0">
            <a:spAutoFit/>
          </a:bodyPr>
          <a:lstStyle/>
          <a:p>
            <a:r>
              <a:rPr lang="zh-CN" altLang="en-US" sz="1000" dirty="0" smtClean="0">
                <a:solidFill>
                  <a:srgbClr val="113A59"/>
                </a:solidFill>
                <a:latin typeface="微软雅黑" panose="020B0503020204020204" pitchFamily="34" charset="-122"/>
                <a:ea typeface="微软雅黑" panose="020B0503020204020204" pitchFamily="34" charset="-122"/>
              </a:rPr>
              <a:t>（排名不分先后）</a:t>
            </a:r>
          </a:p>
        </p:txBody>
      </p:sp>
    </p:spTree>
    <p:extLst>
      <p:ext uri="{BB962C8B-B14F-4D97-AF65-F5344CB8AC3E}">
        <p14:creationId xmlns:p14="http://schemas.microsoft.com/office/powerpoint/2010/main" val="37505596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9056</TotalTime>
  <Words>663</Words>
  <Application>Microsoft Office PowerPoint</Application>
  <PresentationFormat>宽屏</PresentationFormat>
  <Paragraphs>125</Paragraphs>
  <Slides>12</Slides>
  <Notes>6</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12</vt:i4>
      </vt:variant>
    </vt:vector>
  </HeadingPairs>
  <TitlesOfParts>
    <vt:vector size="26" baseType="lpstr">
      <vt:lpstr>Gill Sans</vt:lpstr>
      <vt:lpstr>Lato Black</vt:lpstr>
      <vt:lpstr>Microsoft YaHei</vt:lpstr>
      <vt:lpstr>Microsoft YaHei</vt:lpstr>
      <vt:lpstr>宋体</vt:lpstr>
      <vt:lpstr>宋体</vt:lpstr>
      <vt:lpstr>方正兰亭粗黑_GBK</vt:lpstr>
      <vt:lpstr>Arial</vt:lpstr>
      <vt:lpstr>Calibri</vt:lpstr>
      <vt:lpstr>Calibri Light</vt:lpstr>
      <vt:lpstr>Times New Roman</vt:lpstr>
      <vt:lpstr>Wingdings</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饶加儒</dc:creator>
  <cp:lastModifiedBy>Jason Huang</cp:lastModifiedBy>
  <cp:revision>294</cp:revision>
  <dcterms:created xsi:type="dcterms:W3CDTF">2016-05-29T06:27:40Z</dcterms:created>
  <dcterms:modified xsi:type="dcterms:W3CDTF">2016-12-05T09:42:06Z</dcterms:modified>
</cp:coreProperties>
</file>